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6" r:id="rId2"/>
    <p:sldId id="257" r:id="rId3"/>
    <p:sldId id="258" r:id="rId4"/>
    <p:sldId id="267" r:id="rId5"/>
    <p:sldId id="259" r:id="rId6"/>
    <p:sldId id="263" r:id="rId7"/>
    <p:sldId id="268" r:id="rId8"/>
    <p:sldId id="266" r:id="rId9"/>
    <p:sldId id="260" r:id="rId10"/>
    <p:sldId id="261" r:id="rId11"/>
    <p:sldId id="264" r:id="rId12"/>
    <p:sldId id="265"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D22380-8CF7-45F9-897C-1B4E8693907E}" v="96" dt="2023-01-30T19:46:26.782"/>
    <p1510:client id="{8CEC7E75-2590-A4DE-24EB-97602F0F6582}" v="410" dt="2023-01-31T17:48:16.657"/>
    <p1510:client id="{D84F9230-6138-5D33-9FAE-F13B801AF151}" v="13" dt="2023-01-30T19:48:20.6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Tuesday, January 31, 2023</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524311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Tuesday, January 31, 2023</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889134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Tuesday, January 31, 2023</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990631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Tuesday, January 31, 2023</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03416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Tuesday, January 31, 2023</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171190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Tuesday, January 31, 2023</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012192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Tuesday, January 31, 2023</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835435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Tuesday, January 31, 2023</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136307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Tuesday, January 31, 2023</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7724113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Tuesday, January 31, 2023</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762224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Tuesday, January 31, 2023</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3699016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Tuesday, January 31, 2023</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870474087"/>
      </p:ext>
    </p:extLst>
  </p:cSld>
  <p:clrMap bg1="dk1" tx1="lt1" bg2="dk2" tx2="lt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78" r:id="rId6"/>
    <p:sldLayoutId id="2147483674" r:id="rId7"/>
    <p:sldLayoutId id="2147483675" r:id="rId8"/>
    <p:sldLayoutId id="2147483676" r:id="rId9"/>
    <p:sldLayoutId id="2147483677" r:id="rId10"/>
    <p:sldLayoutId id="2147483679" r:id="rId11"/>
  </p:sldLayoutIdLst>
  <p:hf sldNum="0" hdr="0" ftr="0" dt="0"/>
  <p:txStyles>
    <p:title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repository.arizona.edu/pages/about"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herbstkralovetzlab.weebly.co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rants.nih.gov/grants/guide/notice-files/NOT-OD-21-013.html"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ncbi.nlm.nih.gov/genome/microbes/" TargetMode="External"/><Relationship Id="rId2" Type="http://schemas.openxmlformats.org/officeDocument/2006/relationships/hyperlink" Target="https://www.ncbi.nlm.nih.gov/gap/" TargetMode="Externa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osf.io/4xa72/" TargetMode="External"/><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hyperlink" Target="https://osf.io/7qmxw/" TargetMode="External"/><Relationship Id="rId4" Type="http://schemas.openxmlformats.org/officeDocument/2006/relationships/hyperlink" Target="https://repository.arizona.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5FF88DA-F544-48DC-A77D-355F134193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507BD9A-E504-4910-8840-8CD67578C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27796E5A-5224-4D7A-AE21-974F820DD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09626" y="0"/>
            <a:ext cx="11382374" cy="6858000"/>
          </a:xfrm>
          <a:custGeom>
            <a:avLst/>
            <a:gdLst>
              <a:gd name="connsiteX0" fmla="*/ 7488223 w 11382374"/>
              <a:gd name="connsiteY0" fmla="*/ 5362710 h 6858000"/>
              <a:gd name="connsiteX1" fmla="*/ 7660754 w 11382374"/>
              <a:gd name="connsiteY1" fmla="*/ 5395635 h 6858000"/>
              <a:gd name="connsiteX2" fmla="*/ 7791274 w 11382374"/>
              <a:gd name="connsiteY2" fmla="*/ 5499694 h 6858000"/>
              <a:gd name="connsiteX3" fmla="*/ 7895690 w 11382374"/>
              <a:gd name="connsiteY3" fmla="*/ 5707813 h 6858000"/>
              <a:gd name="connsiteX4" fmla="*/ 8026210 w 11382374"/>
              <a:gd name="connsiteY4" fmla="*/ 6540288 h 6858000"/>
              <a:gd name="connsiteX5" fmla="*/ 8000106 w 11382374"/>
              <a:gd name="connsiteY5" fmla="*/ 6852467 h 6858000"/>
              <a:gd name="connsiteX6" fmla="*/ 7997209 w 11382374"/>
              <a:gd name="connsiteY6" fmla="*/ 6858000 h 6858000"/>
              <a:gd name="connsiteX7" fmla="*/ 7284161 w 11382374"/>
              <a:gd name="connsiteY7" fmla="*/ 6858000 h 6858000"/>
              <a:gd name="connsiteX8" fmla="*/ 7261037 w 11382374"/>
              <a:gd name="connsiteY8" fmla="*/ 6815477 h 6858000"/>
              <a:gd name="connsiteX9" fmla="*/ 7216986 w 11382374"/>
              <a:gd name="connsiteY9" fmla="*/ 6592318 h 6858000"/>
              <a:gd name="connsiteX10" fmla="*/ 7190882 w 11382374"/>
              <a:gd name="connsiteY10" fmla="*/ 6306155 h 6858000"/>
              <a:gd name="connsiteX11" fmla="*/ 7112570 w 11382374"/>
              <a:gd name="connsiteY11" fmla="*/ 5915932 h 6858000"/>
              <a:gd name="connsiteX12" fmla="*/ 7086466 w 11382374"/>
              <a:gd name="connsiteY12" fmla="*/ 5577739 h 6858000"/>
              <a:gd name="connsiteX13" fmla="*/ 7399714 w 11382374"/>
              <a:gd name="connsiteY13" fmla="*/ 5369620 h 6858000"/>
              <a:gd name="connsiteX14" fmla="*/ 7488223 w 11382374"/>
              <a:gd name="connsiteY14" fmla="*/ 5362710 h 6858000"/>
              <a:gd name="connsiteX15" fmla="*/ 4656642 w 11382374"/>
              <a:gd name="connsiteY15" fmla="*/ 5350109 h 6858000"/>
              <a:gd name="connsiteX16" fmla="*/ 4832285 w 11382374"/>
              <a:gd name="connsiteY16" fmla="*/ 5369620 h 6858000"/>
              <a:gd name="connsiteX17" fmla="*/ 5092495 w 11382374"/>
              <a:gd name="connsiteY17" fmla="*/ 5525709 h 6858000"/>
              <a:gd name="connsiteX18" fmla="*/ 5040453 w 11382374"/>
              <a:gd name="connsiteY18" fmla="*/ 6566303 h 6858000"/>
              <a:gd name="connsiteX19" fmla="*/ 4996086 w 11382374"/>
              <a:gd name="connsiteY19" fmla="*/ 6815071 h 6858000"/>
              <a:gd name="connsiteX20" fmla="*/ 4979880 w 11382374"/>
              <a:gd name="connsiteY20" fmla="*/ 6858000 h 6858000"/>
              <a:gd name="connsiteX21" fmla="*/ 4220086 w 11382374"/>
              <a:gd name="connsiteY21" fmla="*/ 6858000 h 6858000"/>
              <a:gd name="connsiteX22" fmla="*/ 4215097 w 11382374"/>
              <a:gd name="connsiteY22" fmla="*/ 6841085 h 6858000"/>
              <a:gd name="connsiteX23" fmla="*/ 4207778 w 11382374"/>
              <a:gd name="connsiteY23" fmla="*/ 6592318 h 6858000"/>
              <a:gd name="connsiteX24" fmla="*/ 4259820 w 11382374"/>
              <a:gd name="connsiteY24" fmla="*/ 6072021 h 6858000"/>
              <a:gd name="connsiteX25" fmla="*/ 4285842 w 11382374"/>
              <a:gd name="connsiteY25" fmla="*/ 5837887 h 6858000"/>
              <a:gd name="connsiteX26" fmla="*/ 4311863 w 11382374"/>
              <a:gd name="connsiteY26" fmla="*/ 5655783 h 6858000"/>
              <a:gd name="connsiteX27" fmla="*/ 4520031 w 11382374"/>
              <a:gd name="connsiteY27" fmla="*/ 5369620 h 6858000"/>
              <a:gd name="connsiteX28" fmla="*/ 4656642 w 11382374"/>
              <a:gd name="connsiteY28" fmla="*/ 5350109 h 6858000"/>
              <a:gd name="connsiteX29" fmla="*/ 9692662 w 11382374"/>
              <a:gd name="connsiteY29" fmla="*/ 4481788 h 6858000"/>
              <a:gd name="connsiteX30" fmla="*/ 9928184 w 11382374"/>
              <a:gd name="connsiteY30" fmla="*/ 4560075 h 6858000"/>
              <a:gd name="connsiteX31" fmla="*/ 10137538 w 11382374"/>
              <a:gd name="connsiteY31" fmla="*/ 4768841 h 6858000"/>
              <a:gd name="connsiteX32" fmla="*/ 10320722 w 11382374"/>
              <a:gd name="connsiteY32" fmla="*/ 5003703 h 6858000"/>
              <a:gd name="connsiteX33" fmla="*/ 10582413 w 11382374"/>
              <a:gd name="connsiteY33" fmla="*/ 5290756 h 6858000"/>
              <a:gd name="connsiteX34" fmla="*/ 10765597 w 11382374"/>
              <a:gd name="connsiteY34" fmla="*/ 5603905 h 6858000"/>
              <a:gd name="connsiteX35" fmla="*/ 10608582 w 11382374"/>
              <a:gd name="connsiteY35" fmla="*/ 5917053 h 6858000"/>
              <a:gd name="connsiteX36" fmla="*/ 10320722 w 11382374"/>
              <a:gd name="connsiteY36" fmla="*/ 6021436 h 6858000"/>
              <a:gd name="connsiteX37" fmla="*/ 10189876 w 11382374"/>
              <a:gd name="connsiteY37" fmla="*/ 5995340 h 6858000"/>
              <a:gd name="connsiteX38" fmla="*/ 10006692 w 11382374"/>
              <a:gd name="connsiteY38" fmla="*/ 5864862 h 6858000"/>
              <a:gd name="connsiteX39" fmla="*/ 9457140 w 11382374"/>
              <a:gd name="connsiteY39" fmla="*/ 5186373 h 6858000"/>
              <a:gd name="connsiteX40" fmla="*/ 9326294 w 11382374"/>
              <a:gd name="connsiteY40" fmla="*/ 4925416 h 6858000"/>
              <a:gd name="connsiteX41" fmla="*/ 9352463 w 11382374"/>
              <a:gd name="connsiteY41" fmla="*/ 4768841 h 6858000"/>
              <a:gd name="connsiteX42" fmla="*/ 9430971 w 11382374"/>
              <a:gd name="connsiteY42" fmla="*/ 4638363 h 6858000"/>
              <a:gd name="connsiteX43" fmla="*/ 9509478 w 11382374"/>
              <a:gd name="connsiteY43" fmla="*/ 4586171 h 6858000"/>
              <a:gd name="connsiteX44" fmla="*/ 9692662 w 11382374"/>
              <a:gd name="connsiteY44" fmla="*/ 4481788 h 6858000"/>
              <a:gd name="connsiteX45" fmla="*/ 2119526 w 11382374"/>
              <a:gd name="connsiteY45" fmla="*/ 4452741 h 6858000"/>
              <a:gd name="connsiteX46" fmla="*/ 2407387 w 11382374"/>
              <a:gd name="connsiteY46" fmla="*/ 4583154 h 6858000"/>
              <a:gd name="connsiteX47" fmla="*/ 2538232 w 11382374"/>
              <a:gd name="connsiteY47" fmla="*/ 4843979 h 6858000"/>
              <a:gd name="connsiteX48" fmla="*/ 2433556 w 11382374"/>
              <a:gd name="connsiteY48" fmla="*/ 5156969 h 6858000"/>
              <a:gd name="connsiteX49" fmla="*/ 1857834 w 11382374"/>
              <a:gd name="connsiteY49" fmla="*/ 5835114 h 6858000"/>
              <a:gd name="connsiteX50" fmla="*/ 1255944 w 11382374"/>
              <a:gd name="connsiteY50" fmla="*/ 5887279 h 6858000"/>
              <a:gd name="connsiteX51" fmla="*/ 1098929 w 11382374"/>
              <a:gd name="connsiteY51" fmla="*/ 5652536 h 6858000"/>
              <a:gd name="connsiteX52" fmla="*/ 1203606 w 11382374"/>
              <a:gd name="connsiteY52" fmla="*/ 5365629 h 6858000"/>
              <a:gd name="connsiteX53" fmla="*/ 1386790 w 11382374"/>
              <a:gd name="connsiteY53" fmla="*/ 5078721 h 6858000"/>
              <a:gd name="connsiteX54" fmla="*/ 1753158 w 11382374"/>
              <a:gd name="connsiteY54" fmla="*/ 4661401 h 6858000"/>
              <a:gd name="connsiteX55" fmla="*/ 1805496 w 11382374"/>
              <a:gd name="connsiteY55" fmla="*/ 4609236 h 6858000"/>
              <a:gd name="connsiteX56" fmla="*/ 2119526 w 11382374"/>
              <a:gd name="connsiteY56" fmla="*/ 4452741 h 6858000"/>
              <a:gd name="connsiteX57" fmla="*/ 469454 w 11382374"/>
              <a:gd name="connsiteY57" fmla="*/ 2399882 h 6858000"/>
              <a:gd name="connsiteX58" fmla="*/ 1408362 w 11382374"/>
              <a:gd name="connsiteY58" fmla="*/ 2425998 h 6858000"/>
              <a:gd name="connsiteX59" fmla="*/ 1669169 w 11382374"/>
              <a:gd name="connsiteY59" fmla="*/ 2556576 h 6858000"/>
              <a:gd name="connsiteX60" fmla="*/ 1721331 w 11382374"/>
              <a:gd name="connsiteY60" fmla="*/ 2869964 h 6858000"/>
              <a:gd name="connsiteX61" fmla="*/ 1617008 w 11382374"/>
              <a:gd name="connsiteY61" fmla="*/ 3157235 h 6858000"/>
              <a:gd name="connsiteX62" fmla="*/ 1356200 w 11382374"/>
              <a:gd name="connsiteY62" fmla="*/ 3261698 h 6858000"/>
              <a:gd name="connsiteX63" fmla="*/ 469454 w 11382374"/>
              <a:gd name="connsiteY63" fmla="*/ 3235582 h 6858000"/>
              <a:gd name="connsiteX64" fmla="*/ 417292 w 11382374"/>
              <a:gd name="connsiteY64" fmla="*/ 3235582 h 6858000"/>
              <a:gd name="connsiteX65" fmla="*/ 104323 w 11382374"/>
              <a:gd name="connsiteY65" fmla="*/ 3105004 h 6858000"/>
              <a:gd name="connsiteX66" fmla="*/ 0 w 11382374"/>
              <a:gd name="connsiteY66" fmla="*/ 2869964 h 6858000"/>
              <a:gd name="connsiteX67" fmla="*/ 104323 w 11382374"/>
              <a:gd name="connsiteY67" fmla="*/ 2504345 h 6858000"/>
              <a:gd name="connsiteX68" fmla="*/ 469454 w 11382374"/>
              <a:gd name="connsiteY68" fmla="*/ 2399882 h 6858000"/>
              <a:gd name="connsiteX69" fmla="*/ 11342469 w 11382374"/>
              <a:gd name="connsiteY69" fmla="*/ 2399881 h 6858000"/>
              <a:gd name="connsiteX70" fmla="*/ 11382374 w 11382374"/>
              <a:gd name="connsiteY70" fmla="*/ 2399881 h 6858000"/>
              <a:gd name="connsiteX71" fmla="*/ 11382374 w 11382374"/>
              <a:gd name="connsiteY71" fmla="*/ 3263992 h 6858000"/>
              <a:gd name="connsiteX72" fmla="*/ 11352250 w 11382374"/>
              <a:gd name="connsiteY72" fmla="*/ 3262589 h 6858000"/>
              <a:gd name="connsiteX73" fmla="*/ 11238146 w 11382374"/>
              <a:gd name="connsiteY73" fmla="*/ 3255148 h 6858000"/>
              <a:gd name="connsiteX74" fmla="*/ 10768692 w 11382374"/>
              <a:gd name="connsiteY74" fmla="*/ 3255148 h 6858000"/>
              <a:gd name="connsiteX75" fmla="*/ 10533965 w 11382374"/>
              <a:gd name="connsiteY75" fmla="*/ 3229231 h 6858000"/>
              <a:gd name="connsiteX76" fmla="*/ 10299238 w 11382374"/>
              <a:gd name="connsiteY76" fmla="*/ 3125562 h 6858000"/>
              <a:gd name="connsiteX77" fmla="*/ 10220996 w 11382374"/>
              <a:gd name="connsiteY77" fmla="*/ 2944142 h 6858000"/>
              <a:gd name="connsiteX78" fmla="*/ 10220996 w 11382374"/>
              <a:gd name="connsiteY78" fmla="*/ 2814556 h 6858000"/>
              <a:gd name="connsiteX79" fmla="*/ 10299238 w 11382374"/>
              <a:gd name="connsiteY79" fmla="*/ 2581302 h 6858000"/>
              <a:gd name="connsiteX80" fmla="*/ 10507884 w 11382374"/>
              <a:gd name="connsiteY80" fmla="*/ 2477633 h 6858000"/>
              <a:gd name="connsiteX81" fmla="*/ 10820854 w 11382374"/>
              <a:gd name="connsiteY81" fmla="*/ 2451716 h 6858000"/>
              <a:gd name="connsiteX82" fmla="*/ 11342469 w 11382374"/>
              <a:gd name="connsiteY82" fmla="*/ 2399881 h 6858000"/>
              <a:gd name="connsiteX83" fmla="*/ 9918575 w 11382374"/>
              <a:gd name="connsiteY83" fmla="*/ 0 h 6858000"/>
              <a:gd name="connsiteX84" fmla="*/ 10743186 w 11382374"/>
              <a:gd name="connsiteY84" fmla="*/ 0 h 6858000"/>
              <a:gd name="connsiteX85" fmla="*/ 10752356 w 11382374"/>
              <a:gd name="connsiteY85" fmla="*/ 13166 h 6858000"/>
              <a:gd name="connsiteX86" fmla="*/ 10768671 w 11382374"/>
              <a:gd name="connsiteY86" fmla="*/ 133340 h 6858000"/>
              <a:gd name="connsiteX87" fmla="*/ 10638151 w 11382374"/>
              <a:gd name="connsiteY87" fmla="*/ 445143 h 6858000"/>
              <a:gd name="connsiteX88" fmla="*/ 10063862 w 11382374"/>
              <a:gd name="connsiteY88" fmla="*/ 1094733 h 6858000"/>
              <a:gd name="connsiteX89" fmla="*/ 9750613 w 11382374"/>
              <a:gd name="connsiteY89" fmla="*/ 1250634 h 6858000"/>
              <a:gd name="connsiteX90" fmla="*/ 9437364 w 11382374"/>
              <a:gd name="connsiteY90" fmla="*/ 1120716 h 6858000"/>
              <a:gd name="connsiteX91" fmla="*/ 9306844 w 11382374"/>
              <a:gd name="connsiteY91" fmla="*/ 886864 h 6858000"/>
              <a:gd name="connsiteX92" fmla="*/ 9411260 w 11382374"/>
              <a:gd name="connsiteY92" fmla="*/ 601045 h 6858000"/>
              <a:gd name="connsiteX93" fmla="*/ 9750613 w 11382374"/>
              <a:gd name="connsiteY93" fmla="*/ 185307 h 6858000"/>
              <a:gd name="connsiteX94" fmla="*/ 9887659 w 11382374"/>
              <a:gd name="connsiteY94" fmla="*/ 35902 h 6858000"/>
              <a:gd name="connsiteX95" fmla="*/ 7061905 w 11382374"/>
              <a:gd name="connsiteY95" fmla="*/ 0 h 6858000"/>
              <a:gd name="connsiteX96" fmla="*/ 7888888 w 11382374"/>
              <a:gd name="connsiteY96" fmla="*/ 0 h 6858000"/>
              <a:gd name="connsiteX97" fmla="*/ 7883747 w 11382374"/>
              <a:gd name="connsiteY97" fmla="*/ 27195 h 6858000"/>
              <a:gd name="connsiteX98" fmla="*/ 7864297 w 11382374"/>
              <a:gd name="connsiteY98" fmla="*/ 134735 h 6858000"/>
              <a:gd name="connsiteX99" fmla="*/ 7708697 w 11382374"/>
              <a:gd name="connsiteY99" fmla="*/ 343299 h 6858000"/>
              <a:gd name="connsiteX100" fmla="*/ 7475296 w 11382374"/>
              <a:gd name="connsiteY100" fmla="*/ 395440 h 6858000"/>
              <a:gd name="connsiteX101" fmla="*/ 7267829 w 11382374"/>
              <a:gd name="connsiteY101" fmla="*/ 369370 h 6858000"/>
              <a:gd name="connsiteX102" fmla="*/ 7086296 w 11382374"/>
              <a:gd name="connsiteY102" fmla="*/ 212947 h 6858000"/>
              <a:gd name="connsiteX103" fmla="*/ 7063604 w 11382374"/>
              <a:gd name="connsiteY103" fmla="*/ 59783 h 6858000"/>
              <a:gd name="connsiteX104" fmla="*/ 4436312 w 11382374"/>
              <a:gd name="connsiteY104" fmla="*/ 0 h 6858000"/>
              <a:gd name="connsiteX105" fmla="*/ 5284401 w 11382374"/>
              <a:gd name="connsiteY105" fmla="*/ 0 h 6858000"/>
              <a:gd name="connsiteX106" fmla="*/ 5287671 w 11382374"/>
              <a:gd name="connsiteY106" fmla="*/ 38941 h 6858000"/>
              <a:gd name="connsiteX107" fmla="*/ 5253695 w 11382374"/>
              <a:gd name="connsiteY107" fmla="*/ 266980 h 6858000"/>
              <a:gd name="connsiteX108" fmla="*/ 4467755 w 11382374"/>
              <a:gd name="connsiteY108" fmla="*/ 136439 h 6858000"/>
              <a:gd name="connsiteX109" fmla="*/ 4448108 w 11382374"/>
              <a:gd name="connsiteY109" fmla="*/ 40165 h 6858000"/>
              <a:gd name="connsiteX110" fmla="*/ 1329412 w 11382374"/>
              <a:gd name="connsiteY110" fmla="*/ 0 h 6858000"/>
              <a:gd name="connsiteX111" fmla="*/ 2250935 w 11382374"/>
              <a:gd name="connsiteY111" fmla="*/ 0 h 6858000"/>
              <a:gd name="connsiteX112" fmla="*/ 2264829 w 11382374"/>
              <a:gd name="connsiteY112" fmla="*/ 12434 h 6858000"/>
              <a:gd name="connsiteX113" fmla="*/ 2297116 w 11382374"/>
              <a:gd name="connsiteY113" fmla="*/ 29891 h 6858000"/>
              <a:gd name="connsiteX114" fmla="*/ 2454059 w 11382374"/>
              <a:gd name="connsiteY114" fmla="*/ 211776 h 6858000"/>
              <a:gd name="connsiteX115" fmla="*/ 2715628 w 11382374"/>
              <a:gd name="connsiteY115" fmla="*/ 497595 h 6858000"/>
              <a:gd name="connsiteX116" fmla="*/ 2820255 w 11382374"/>
              <a:gd name="connsiteY116" fmla="*/ 783415 h 6858000"/>
              <a:gd name="connsiteX117" fmla="*/ 2689471 w 11382374"/>
              <a:gd name="connsiteY117" fmla="*/ 1043250 h 6858000"/>
              <a:gd name="connsiteX118" fmla="*/ 2401745 w 11382374"/>
              <a:gd name="connsiteY118" fmla="*/ 1199152 h 6858000"/>
              <a:gd name="connsiteX119" fmla="*/ 2140175 w 11382374"/>
              <a:gd name="connsiteY119" fmla="*/ 1095218 h 6858000"/>
              <a:gd name="connsiteX120" fmla="*/ 1930919 w 11382374"/>
              <a:gd name="connsiteY120" fmla="*/ 887349 h 6858000"/>
              <a:gd name="connsiteX121" fmla="*/ 1669350 w 11382374"/>
              <a:gd name="connsiteY121" fmla="*/ 575546 h 6858000"/>
              <a:gd name="connsiteX122" fmla="*/ 1486251 w 11382374"/>
              <a:gd name="connsiteY122" fmla="*/ 393661 h 6858000"/>
              <a:gd name="connsiteX123" fmla="*/ 1329310 w 11382374"/>
              <a:gd name="connsiteY123" fmla="*/ 81858 h 6858000"/>
              <a:gd name="connsiteX124" fmla="*/ 1328084 w 11382374"/>
              <a:gd name="connsiteY124" fmla="*/ 35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11382374" h="6858000">
                <a:moveTo>
                  <a:pt x="7488223" y="5362710"/>
                </a:moveTo>
                <a:cubicBezTo>
                  <a:pt x="7567759" y="5366368"/>
                  <a:pt x="7621598" y="5395635"/>
                  <a:pt x="7660754" y="5395635"/>
                </a:cubicBezTo>
                <a:cubicBezTo>
                  <a:pt x="7712962" y="5421650"/>
                  <a:pt x="7739066" y="5447665"/>
                  <a:pt x="7791274" y="5499694"/>
                </a:cubicBezTo>
                <a:cubicBezTo>
                  <a:pt x="7817378" y="5551724"/>
                  <a:pt x="7843482" y="5603754"/>
                  <a:pt x="7895690" y="5707813"/>
                </a:cubicBezTo>
                <a:cubicBezTo>
                  <a:pt x="7921794" y="5811873"/>
                  <a:pt x="8026210" y="6540288"/>
                  <a:pt x="8026210" y="6540288"/>
                </a:cubicBezTo>
                <a:cubicBezTo>
                  <a:pt x="8052314" y="6696377"/>
                  <a:pt x="8026210" y="6800437"/>
                  <a:pt x="8000106" y="6852467"/>
                </a:cubicBezTo>
                <a:lnTo>
                  <a:pt x="7997209" y="6858000"/>
                </a:lnTo>
                <a:lnTo>
                  <a:pt x="7284161" y="6858000"/>
                </a:lnTo>
                <a:lnTo>
                  <a:pt x="7261037" y="6815477"/>
                </a:lnTo>
                <a:cubicBezTo>
                  <a:pt x="7231670" y="6748407"/>
                  <a:pt x="7216986" y="6670363"/>
                  <a:pt x="7216986" y="6592318"/>
                </a:cubicBezTo>
                <a:cubicBezTo>
                  <a:pt x="7190882" y="6306155"/>
                  <a:pt x="7190882" y="6306155"/>
                  <a:pt x="7190882" y="6306155"/>
                </a:cubicBezTo>
                <a:cubicBezTo>
                  <a:pt x="7112570" y="5915932"/>
                  <a:pt x="7112570" y="5915932"/>
                  <a:pt x="7112570" y="5915932"/>
                </a:cubicBezTo>
                <a:cubicBezTo>
                  <a:pt x="7060362" y="5759843"/>
                  <a:pt x="7060362" y="5655783"/>
                  <a:pt x="7086466" y="5577739"/>
                </a:cubicBezTo>
                <a:cubicBezTo>
                  <a:pt x="7138674" y="5473679"/>
                  <a:pt x="7243090" y="5369620"/>
                  <a:pt x="7399714" y="5369620"/>
                </a:cubicBezTo>
                <a:cubicBezTo>
                  <a:pt x="7432344" y="5363117"/>
                  <a:pt x="7461711" y="5361491"/>
                  <a:pt x="7488223" y="5362710"/>
                </a:cubicBezTo>
                <a:close/>
                <a:moveTo>
                  <a:pt x="4656642" y="5350109"/>
                </a:moveTo>
                <a:cubicBezTo>
                  <a:pt x="4708684" y="5350109"/>
                  <a:pt x="4767233" y="5356613"/>
                  <a:pt x="4832285" y="5369620"/>
                </a:cubicBezTo>
                <a:cubicBezTo>
                  <a:pt x="4962390" y="5395635"/>
                  <a:pt x="5066474" y="5447665"/>
                  <a:pt x="5092495" y="5525709"/>
                </a:cubicBezTo>
                <a:cubicBezTo>
                  <a:pt x="5144537" y="5629769"/>
                  <a:pt x="5040453" y="6462244"/>
                  <a:pt x="5040453" y="6566303"/>
                </a:cubicBezTo>
                <a:cubicBezTo>
                  <a:pt x="5030696" y="6663859"/>
                  <a:pt x="5017279" y="6746782"/>
                  <a:pt x="4996086" y="6815071"/>
                </a:cubicBezTo>
                <a:lnTo>
                  <a:pt x="4979880" y="6858000"/>
                </a:lnTo>
                <a:lnTo>
                  <a:pt x="4220086" y="6858000"/>
                </a:lnTo>
                <a:lnTo>
                  <a:pt x="4215097" y="6841085"/>
                </a:lnTo>
                <a:cubicBezTo>
                  <a:pt x="4198021" y="6772796"/>
                  <a:pt x="4188263" y="6689874"/>
                  <a:pt x="4207778" y="6592318"/>
                </a:cubicBezTo>
                <a:cubicBezTo>
                  <a:pt x="4207778" y="6592318"/>
                  <a:pt x="4259820" y="6124051"/>
                  <a:pt x="4259820" y="6072021"/>
                </a:cubicBezTo>
                <a:cubicBezTo>
                  <a:pt x="4259820" y="5993976"/>
                  <a:pt x="4285842" y="5863902"/>
                  <a:pt x="4285842" y="5837887"/>
                </a:cubicBezTo>
                <a:cubicBezTo>
                  <a:pt x="4311863" y="5655783"/>
                  <a:pt x="4311863" y="5655783"/>
                  <a:pt x="4311863" y="5655783"/>
                </a:cubicBezTo>
                <a:cubicBezTo>
                  <a:pt x="4363905" y="5499694"/>
                  <a:pt x="4441968" y="5421650"/>
                  <a:pt x="4520031" y="5369620"/>
                </a:cubicBezTo>
                <a:cubicBezTo>
                  <a:pt x="4559065" y="5356613"/>
                  <a:pt x="4604600" y="5350109"/>
                  <a:pt x="4656642" y="5350109"/>
                </a:cubicBezTo>
                <a:close/>
                <a:moveTo>
                  <a:pt x="9692662" y="4481788"/>
                </a:moveTo>
                <a:cubicBezTo>
                  <a:pt x="9771169" y="4481788"/>
                  <a:pt x="9849677" y="4507884"/>
                  <a:pt x="9928184" y="4560075"/>
                </a:cubicBezTo>
                <a:cubicBezTo>
                  <a:pt x="10006692" y="4586171"/>
                  <a:pt x="10085199" y="4664458"/>
                  <a:pt x="10137538" y="4768841"/>
                </a:cubicBezTo>
                <a:cubicBezTo>
                  <a:pt x="10320722" y="5003703"/>
                  <a:pt x="10320722" y="5003703"/>
                  <a:pt x="10320722" y="5003703"/>
                </a:cubicBezTo>
                <a:cubicBezTo>
                  <a:pt x="10582413" y="5290756"/>
                  <a:pt x="10582413" y="5290756"/>
                  <a:pt x="10582413" y="5290756"/>
                </a:cubicBezTo>
                <a:cubicBezTo>
                  <a:pt x="10687090" y="5421234"/>
                  <a:pt x="10739428" y="5525617"/>
                  <a:pt x="10765597" y="5603905"/>
                </a:cubicBezTo>
                <a:cubicBezTo>
                  <a:pt x="10765597" y="5708287"/>
                  <a:pt x="10739428" y="5838766"/>
                  <a:pt x="10608582" y="5917053"/>
                </a:cubicBezTo>
                <a:cubicBezTo>
                  <a:pt x="10503906" y="5995340"/>
                  <a:pt x="10399229" y="6021436"/>
                  <a:pt x="10320722" y="6021436"/>
                </a:cubicBezTo>
                <a:cubicBezTo>
                  <a:pt x="10294552" y="6021436"/>
                  <a:pt x="10242214" y="6021436"/>
                  <a:pt x="10189876" y="5995340"/>
                </a:cubicBezTo>
                <a:cubicBezTo>
                  <a:pt x="10137538" y="5969245"/>
                  <a:pt x="10085199" y="5917053"/>
                  <a:pt x="10006692" y="5864862"/>
                </a:cubicBezTo>
                <a:cubicBezTo>
                  <a:pt x="9928184" y="5786575"/>
                  <a:pt x="9457140" y="5186373"/>
                  <a:pt x="9457140" y="5186373"/>
                </a:cubicBezTo>
                <a:cubicBezTo>
                  <a:pt x="9378632" y="5081990"/>
                  <a:pt x="9326294" y="4977607"/>
                  <a:pt x="9326294" y="4925416"/>
                </a:cubicBezTo>
                <a:cubicBezTo>
                  <a:pt x="9326294" y="4847128"/>
                  <a:pt x="9326294" y="4794937"/>
                  <a:pt x="9352463" y="4768841"/>
                </a:cubicBezTo>
                <a:cubicBezTo>
                  <a:pt x="9378632" y="4716650"/>
                  <a:pt x="9404801" y="4690554"/>
                  <a:pt x="9430971" y="4638363"/>
                </a:cubicBezTo>
                <a:cubicBezTo>
                  <a:pt x="9483309" y="4612267"/>
                  <a:pt x="9509478" y="4586171"/>
                  <a:pt x="9509478" y="4586171"/>
                </a:cubicBezTo>
                <a:cubicBezTo>
                  <a:pt x="9561816" y="4533980"/>
                  <a:pt x="9640324" y="4507884"/>
                  <a:pt x="9692662" y="4481788"/>
                </a:cubicBezTo>
                <a:close/>
                <a:moveTo>
                  <a:pt x="2119526" y="4452741"/>
                </a:moveTo>
                <a:cubicBezTo>
                  <a:pt x="2198033" y="4452741"/>
                  <a:pt x="2302710" y="4504906"/>
                  <a:pt x="2407387" y="4583154"/>
                </a:cubicBezTo>
                <a:cubicBezTo>
                  <a:pt x="2512063" y="4661401"/>
                  <a:pt x="2538232" y="4765731"/>
                  <a:pt x="2538232" y="4843979"/>
                </a:cubicBezTo>
                <a:cubicBezTo>
                  <a:pt x="2538232" y="4922226"/>
                  <a:pt x="2512063" y="5026556"/>
                  <a:pt x="2433556" y="5156969"/>
                </a:cubicBezTo>
                <a:cubicBezTo>
                  <a:pt x="2433556" y="5156969"/>
                  <a:pt x="1962511" y="5704701"/>
                  <a:pt x="1857834" y="5835114"/>
                </a:cubicBezTo>
                <a:cubicBezTo>
                  <a:pt x="1674651" y="6043774"/>
                  <a:pt x="1465297" y="6069856"/>
                  <a:pt x="1255944" y="5887279"/>
                </a:cubicBezTo>
                <a:cubicBezTo>
                  <a:pt x="1151267" y="5809031"/>
                  <a:pt x="1125098" y="5756866"/>
                  <a:pt x="1098929" y="5652536"/>
                </a:cubicBezTo>
                <a:cubicBezTo>
                  <a:pt x="1098929" y="5574289"/>
                  <a:pt x="1125098" y="5469959"/>
                  <a:pt x="1203606" y="5365629"/>
                </a:cubicBezTo>
                <a:cubicBezTo>
                  <a:pt x="1203606" y="5313464"/>
                  <a:pt x="1282113" y="5235216"/>
                  <a:pt x="1386790" y="5078721"/>
                </a:cubicBezTo>
                <a:cubicBezTo>
                  <a:pt x="1491467" y="4948309"/>
                  <a:pt x="1700820" y="4739649"/>
                  <a:pt x="1753158" y="4661401"/>
                </a:cubicBezTo>
                <a:cubicBezTo>
                  <a:pt x="1805496" y="4609236"/>
                  <a:pt x="1805496" y="4609236"/>
                  <a:pt x="1805496" y="4609236"/>
                </a:cubicBezTo>
                <a:cubicBezTo>
                  <a:pt x="1936342" y="4504906"/>
                  <a:pt x="2041019" y="4452741"/>
                  <a:pt x="2119526" y="4452741"/>
                </a:cubicBezTo>
                <a:close/>
                <a:moveTo>
                  <a:pt x="469454" y="2399882"/>
                </a:moveTo>
                <a:cubicBezTo>
                  <a:pt x="756342" y="2399882"/>
                  <a:pt x="1251877" y="2425998"/>
                  <a:pt x="1408362" y="2425998"/>
                </a:cubicBezTo>
                <a:cubicBezTo>
                  <a:pt x="1512685" y="2452113"/>
                  <a:pt x="1617008" y="2504345"/>
                  <a:pt x="1669169" y="2556576"/>
                </a:cubicBezTo>
                <a:cubicBezTo>
                  <a:pt x="1695250" y="2608807"/>
                  <a:pt x="1721331" y="2713270"/>
                  <a:pt x="1721331" y="2869964"/>
                </a:cubicBezTo>
                <a:cubicBezTo>
                  <a:pt x="1721331" y="3000541"/>
                  <a:pt x="1669169" y="3078888"/>
                  <a:pt x="1617008" y="3157235"/>
                </a:cubicBezTo>
                <a:cubicBezTo>
                  <a:pt x="1564846" y="3209467"/>
                  <a:pt x="1460523" y="3235582"/>
                  <a:pt x="1356200" y="3261698"/>
                </a:cubicBezTo>
                <a:cubicBezTo>
                  <a:pt x="1199715" y="3261698"/>
                  <a:pt x="599858" y="3235582"/>
                  <a:pt x="469454" y="3235582"/>
                </a:cubicBezTo>
                <a:cubicBezTo>
                  <a:pt x="417292" y="3235582"/>
                  <a:pt x="417292" y="3235582"/>
                  <a:pt x="417292" y="3235582"/>
                </a:cubicBezTo>
                <a:cubicBezTo>
                  <a:pt x="286888" y="3209467"/>
                  <a:pt x="156484" y="3183351"/>
                  <a:pt x="104323" y="3105004"/>
                </a:cubicBezTo>
                <a:cubicBezTo>
                  <a:pt x="26081" y="3026657"/>
                  <a:pt x="0" y="2948310"/>
                  <a:pt x="0" y="2869964"/>
                </a:cubicBezTo>
                <a:cubicBezTo>
                  <a:pt x="0" y="2687154"/>
                  <a:pt x="52161" y="2556576"/>
                  <a:pt x="104323" y="2504345"/>
                </a:cubicBezTo>
                <a:cubicBezTo>
                  <a:pt x="182565" y="2452113"/>
                  <a:pt x="312969" y="2425998"/>
                  <a:pt x="469454" y="2399882"/>
                </a:cubicBezTo>
                <a:close/>
                <a:moveTo>
                  <a:pt x="11342469" y="2399881"/>
                </a:moveTo>
                <a:lnTo>
                  <a:pt x="11382374" y="2399881"/>
                </a:lnTo>
                <a:lnTo>
                  <a:pt x="11382374" y="3263992"/>
                </a:lnTo>
                <a:lnTo>
                  <a:pt x="11352250" y="3262589"/>
                </a:lnTo>
                <a:cubicBezTo>
                  <a:pt x="11321279" y="3260818"/>
                  <a:pt x="11283787" y="3258388"/>
                  <a:pt x="11238146" y="3255148"/>
                </a:cubicBezTo>
                <a:cubicBezTo>
                  <a:pt x="10846935" y="3255148"/>
                  <a:pt x="10768692" y="3255148"/>
                  <a:pt x="10768692" y="3255148"/>
                </a:cubicBezTo>
                <a:cubicBezTo>
                  <a:pt x="10533965" y="3229231"/>
                  <a:pt x="10533965" y="3229231"/>
                  <a:pt x="10533965" y="3229231"/>
                </a:cubicBezTo>
                <a:cubicBezTo>
                  <a:pt x="10403561" y="3203314"/>
                  <a:pt x="10325319" y="3177396"/>
                  <a:pt x="10299238" y="3125562"/>
                </a:cubicBezTo>
                <a:cubicBezTo>
                  <a:pt x="10247077" y="3073728"/>
                  <a:pt x="10220996" y="3021893"/>
                  <a:pt x="10220996" y="2944142"/>
                </a:cubicBezTo>
                <a:cubicBezTo>
                  <a:pt x="10220996" y="2944142"/>
                  <a:pt x="10220996" y="2892307"/>
                  <a:pt x="10220996" y="2814556"/>
                </a:cubicBezTo>
                <a:cubicBezTo>
                  <a:pt x="10220996" y="2736805"/>
                  <a:pt x="10247077" y="2659053"/>
                  <a:pt x="10299238" y="2581302"/>
                </a:cubicBezTo>
                <a:cubicBezTo>
                  <a:pt x="10325319" y="2529467"/>
                  <a:pt x="10403561" y="2477633"/>
                  <a:pt x="10507884" y="2477633"/>
                </a:cubicBezTo>
                <a:cubicBezTo>
                  <a:pt x="10638288" y="2451716"/>
                  <a:pt x="10742611" y="2451716"/>
                  <a:pt x="10820854" y="2451716"/>
                </a:cubicBezTo>
                <a:cubicBezTo>
                  <a:pt x="11055581" y="2425799"/>
                  <a:pt x="11185985" y="2399881"/>
                  <a:pt x="11342469" y="2399881"/>
                </a:cubicBezTo>
                <a:close/>
                <a:moveTo>
                  <a:pt x="9918575" y="0"/>
                </a:moveTo>
                <a:lnTo>
                  <a:pt x="10743186" y="0"/>
                </a:lnTo>
                <a:lnTo>
                  <a:pt x="10752356" y="13166"/>
                </a:lnTo>
                <a:cubicBezTo>
                  <a:pt x="10775197" y="55389"/>
                  <a:pt x="10781723" y="94365"/>
                  <a:pt x="10768671" y="133340"/>
                </a:cubicBezTo>
                <a:cubicBezTo>
                  <a:pt x="10768671" y="211291"/>
                  <a:pt x="10716463" y="315225"/>
                  <a:pt x="10638151" y="445143"/>
                </a:cubicBezTo>
                <a:cubicBezTo>
                  <a:pt x="10638151" y="445143"/>
                  <a:pt x="10168278" y="964815"/>
                  <a:pt x="10063862" y="1094733"/>
                </a:cubicBezTo>
                <a:cubicBezTo>
                  <a:pt x="9959445" y="1198667"/>
                  <a:pt x="9855029" y="1250634"/>
                  <a:pt x="9750613" y="1250634"/>
                </a:cubicBezTo>
                <a:cubicBezTo>
                  <a:pt x="9646197" y="1276618"/>
                  <a:pt x="9541780" y="1224651"/>
                  <a:pt x="9437364" y="1120716"/>
                </a:cubicBezTo>
                <a:cubicBezTo>
                  <a:pt x="9359052" y="1042766"/>
                  <a:pt x="9306844" y="964815"/>
                  <a:pt x="9306844" y="886864"/>
                </a:cubicBezTo>
                <a:cubicBezTo>
                  <a:pt x="9306844" y="808913"/>
                  <a:pt x="9359052" y="704979"/>
                  <a:pt x="9411260" y="601045"/>
                </a:cubicBezTo>
                <a:cubicBezTo>
                  <a:pt x="9437364" y="575061"/>
                  <a:pt x="9750613" y="185307"/>
                  <a:pt x="9750613" y="185307"/>
                </a:cubicBezTo>
                <a:cubicBezTo>
                  <a:pt x="9802821" y="133340"/>
                  <a:pt x="9848503" y="81373"/>
                  <a:pt x="9887659" y="35902"/>
                </a:cubicBezTo>
                <a:close/>
                <a:moveTo>
                  <a:pt x="7061905" y="0"/>
                </a:moveTo>
                <a:lnTo>
                  <a:pt x="7888888" y="0"/>
                </a:lnTo>
                <a:lnTo>
                  <a:pt x="7883747" y="27195"/>
                </a:lnTo>
                <a:cubicBezTo>
                  <a:pt x="7877264" y="63042"/>
                  <a:pt x="7877264" y="69559"/>
                  <a:pt x="7864297" y="134735"/>
                </a:cubicBezTo>
                <a:cubicBezTo>
                  <a:pt x="7838364" y="239017"/>
                  <a:pt x="7786497" y="291158"/>
                  <a:pt x="7708697" y="343299"/>
                </a:cubicBezTo>
                <a:cubicBezTo>
                  <a:pt x="7630897" y="369370"/>
                  <a:pt x="7553097" y="395440"/>
                  <a:pt x="7475296" y="395440"/>
                </a:cubicBezTo>
                <a:cubicBezTo>
                  <a:pt x="7397496" y="395440"/>
                  <a:pt x="7345630" y="395440"/>
                  <a:pt x="7267829" y="369370"/>
                </a:cubicBezTo>
                <a:cubicBezTo>
                  <a:pt x="7190029" y="343299"/>
                  <a:pt x="7112229" y="291158"/>
                  <a:pt x="7086296" y="212947"/>
                </a:cubicBezTo>
                <a:cubicBezTo>
                  <a:pt x="7073329" y="173841"/>
                  <a:pt x="7066846" y="121700"/>
                  <a:pt x="7063604" y="59783"/>
                </a:cubicBezTo>
                <a:close/>
                <a:moveTo>
                  <a:pt x="4436312" y="0"/>
                </a:moveTo>
                <a:lnTo>
                  <a:pt x="5284401" y="0"/>
                </a:lnTo>
                <a:lnTo>
                  <a:pt x="5287671" y="38941"/>
                </a:lnTo>
                <a:cubicBezTo>
                  <a:pt x="5289718" y="125017"/>
                  <a:pt x="5279893" y="201710"/>
                  <a:pt x="5253695" y="266980"/>
                </a:cubicBezTo>
                <a:cubicBezTo>
                  <a:pt x="5070309" y="449737"/>
                  <a:pt x="4572547" y="501953"/>
                  <a:pt x="4467755" y="136439"/>
                </a:cubicBezTo>
                <a:cubicBezTo>
                  <a:pt x="4461206" y="97277"/>
                  <a:pt x="4454657" y="66273"/>
                  <a:pt x="4448108" y="40165"/>
                </a:cubicBezTo>
                <a:close/>
                <a:moveTo>
                  <a:pt x="1329412" y="0"/>
                </a:moveTo>
                <a:lnTo>
                  <a:pt x="2250935" y="0"/>
                </a:lnTo>
                <a:lnTo>
                  <a:pt x="2264829" y="12434"/>
                </a:lnTo>
                <a:cubicBezTo>
                  <a:pt x="2279134" y="23395"/>
                  <a:pt x="2290577" y="29891"/>
                  <a:pt x="2297116" y="29891"/>
                </a:cubicBezTo>
                <a:cubicBezTo>
                  <a:pt x="2401745" y="159809"/>
                  <a:pt x="2349431" y="107842"/>
                  <a:pt x="2454059" y="211776"/>
                </a:cubicBezTo>
                <a:cubicBezTo>
                  <a:pt x="2637157" y="393661"/>
                  <a:pt x="2611000" y="393661"/>
                  <a:pt x="2715628" y="497595"/>
                </a:cubicBezTo>
                <a:cubicBezTo>
                  <a:pt x="2794098" y="601530"/>
                  <a:pt x="2820255" y="679480"/>
                  <a:pt x="2820255" y="783415"/>
                </a:cubicBezTo>
                <a:cubicBezTo>
                  <a:pt x="2820255" y="861365"/>
                  <a:pt x="2767941" y="939316"/>
                  <a:pt x="2689471" y="1043250"/>
                </a:cubicBezTo>
                <a:cubicBezTo>
                  <a:pt x="2584843" y="1147185"/>
                  <a:pt x="2480215" y="1199152"/>
                  <a:pt x="2401745" y="1199152"/>
                </a:cubicBezTo>
                <a:cubicBezTo>
                  <a:pt x="2323274" y="1199152"/>
                  <a:pt x="2244803" y="1173169"/>
                  <a:pt x="2140175" y="1095218"/>
                </a:cubicBezTo>
                <a:cubicBezTo>
                  <a:pt x="2087861" y="1043250"/>
                  <a:pt x="2114018" y="1069234"/>
                  <a:pt x="1930919" y="887349"/>
                </a:cubicBezTo>
                <a:cubicBezTo>
                  <a:pt x="1747820" y="679480"/>
                  <a:pt x="1669350" y="575546"/>
                  <a:pt x="1669350" y="575546"/>
                </a:cubicBezTo>
                <a:cubicBezTo>
                  <a:pt x="1512408" y="419645"/>
                  <a:pt x="1669350" y="601530"/>
                  <a:pt x="1486251" y="393661"/>
                </a:cubicBezTo>
                <a:cubicBezTo>
                  <a:pt x="1381624" y="263743"/>
                  <a:pt x="1329310" y="159809"/>
                  <a:pt x="1329310" y="81858"/>
                </a:cubicBezTo>
                <a:cubicBezTo>
                  <a:pt x="1322771" y="55875"/>
                  <a:pt x="1322771" y="29891"/>
                  <a:pt x="1328084" y="3502"/>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solidFill>
                <a:schemeClr val="accent3"/>
              </a:solidFill>
            </a:endParaRPr>
          </a:p>
        </p:txBody>
      </p:sp>
      <p:sp>
        <p:nvSpPr>
          <p:cNvPr id="2" name="Title 1"/>
          <p:cNvSpPr>
            <a:spLocks noGrp="1"/>
          </p:cNvSpPr>
          <p:nvPr>
            <p:ph type="ctrTitle"/>
          </p:nvPr>
        </p:nvSpPr>
        <p:spPr>
          <a:xfrm>
            <a:off x="4536000" y="728663"/>
            <a:ext cx="5015988" cy="2710471"/>
          </a:xfrm>
        </p:spPr>
        <p:txBody>
          <a:bodyPr>
            <a:normAutofit/>
          </a:bodyPr>
          <a:lstStyle/>
          <a:p>
            <a:r>
              <a:rPr lang="en-US" dirty="0"/>
              <a:t>What Does Open Science look-like</a:t>
            </a:r>
          </a:p>
        </p:txBody>
      </p:sp>
      <p:sp>
        <p:nvSpPr>
          <p:cNvPr id="3" name="Subtitle 2"/>
          <p:cNvSpPr>
            <a:spLocks noGrp="1"/>
          </p:cNvSpPr>
          <p:nvPr>
            <p:ph type="subTitle" idx="1"/>
          </p:nvPr>
        </p:nvSpPr>
        <p:spPr>
          <a:xfrm>
            <a:off x="4536000" y="3799133"/>
            <a:ext cx="5015988" cy="993670"/>
          </a:xfrm>
        </p:spPr>
        <p:txBody>
          <a:bodyPr vert="horz" lIns="0" tIns="0" rIns="0" bIns="0" rtlCol="0" anchor="t">
            <a:normAutofit/>
          </a:bodyPr>
          <a:lstStyle/>
          <a:p>
            <a:r>
              <a:rPr lang="en-US" dirty="0">
                <a:solidFill>
                  <a:schemeClr val="tx2">
                    <a:lumMod val="90000"/>
                  </a:schemeClr>
                </a:solidFill>
              </a:rPr>
              <a:t>Nicole Jimenez, Ph.D.</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F00EA-C690-2A84-13F6-6D334129448D}"/>
              </a:ext>
            </a:extLst>
          </p:cNvPr>
          <p:cNvSpPr>
            <a:spLocks noGrp="1"/>
          </p:cNvSpPr>
          <p:nvPr>
            <p:ph type="title"/>
          </p:nvPr>
        </p:nvSpPr>
        <p:spPr>
          <a:xfrm>
            <a:off x="143854" y="70932"/>
            <a:ext cx="10728322" cy="1477328"/>
          </a:xfrm>
        </p:spPr>
        <p:txBody>
          <a:bodyPr/>
          <a:lstStyle/>
          <a:p>
            <a:r>
              <a:rPr lang="en-US"/>
              <a:t>Soteria</a:t>
            </a:r>
          </a:p>
        </p:txBody>
      </p:sp>
      <p:sp>
        <p:nvSpPr>
          <p:cNvPr id="3" name="Content Placeholder 2">
            <a:extLst>
              <a:ext uri="{FF2B5EF4-FFF2-40B4-BE49-F238E27FC236}">
                <a16:creationId xmlns:a16="http://schemas.microsoft.com/office/drawing/2014/main" id="{D8414950-72CF-4A7D-2E01-6191554E8740}"/>
              </a:ext>
            </a:extLst>
          </p:cNvPr>
          <p:cNvSpPr>
            <a:spLocks noGrp="1"/>
          </p:cNvSpPr>
          <p:nvPr>
            <p:ph idx="1"/>
          </p:nvPr>
        </p:nvSpPr>
        <p:spPr>
          <a:xfrm>
            <a:off x="115976" y="6314429"/>
            <a:ext cx="7986984" cy="411693"/>
          </a:xfrm>
        </p:spPr>
        <p:txBody>
          <a:bodyPr vert="horz" lIns="0" tIns="0" rIns="0" bIns="0" rtlCol="0" anchor="t">
            <a:normAutofit/>
          </a:bodyPr>
          <a:lstStyle/>
          <a:p>
            <a:r>
              <a:rPr lang="en-US" dirty="0">
                <a:ea typeface="+mn-lt"/>
                <a:cs typeface="+mn-lt"/>
              </a:rPr>
              <a:t>https://datascience.arizona.edu/analytics-powerhouse/ua-soteria</a:t>
            </a:r>
            <a:endParaRPr lang="en-US"/>
          </a:p>
        </p:txBody>
      </p:sp>
      <p:pic>
        <p:nvPicPr>
          <p:cNvPr id="4" name="Picture 4" descr="Graphical user interface, application&#10;&#10;Description automatically generated">
            <a:extLst>
              <a:ext uri="{FF2B5EF4-FFF2-40B4-BE49-F238E27FC236}">
                <a16:creationId xmlns:a16="http://schemas.microsoft.com/office/drawing/2014/main" id="{F5DF2E60-508A-CC0F-7619-B7E93E7C8D14}"/>
              </a:ext>
            </a:extLst>
          </p:cNvPr>
          <p:cNvPicPr>
            <a:picLocks noChangeAspect="1"/>
          </p:cNvPicPr>
          <p:nvPr/>
        </p:nvPicPr>
        <p:blipFill rotWithShape="1">
          <a:blip r:embed="rId2"/>
          <a:srcRect l="16838" t="9146" r="17526" b="39024"/>
          <a:stretch/>
        </p:blipFill>
        <p:spPr>
          <a:xfrm>
            <a:off x="142993" y="747771"/>
            <a:ext cx="7238005" cy="3236272"/>
          </a:xfrm>
          <a:prstGeom prst="rect">
            <a:avLst/>
          </a:prstGeom>
        </p:spPr>
      </p:pic>
      <p:pic>
        <p:nvPicPr>
          <p:cNvPr id="5" name="Picture 5" descr="Graphical user interface, website&#10;&#10;Description automatically generated">
            <a:extLst>
              <a:ext uri="{FF2B5EF4-FFF2-40B4-BE49-F238E27FC236}">
                <a16:creationId xmlns:a16="http://schemas.microsoft.com/office/drawing/2014/main" id="{5A4E18B9-112D-ECFB-DCFD-491D357A01E9}"/>
              </a:ext>
            </a:extLst>
          </p:cNvPr>
          <p:cNvPicPr>
            <a:picLocks noChangeAspect="1"/>
          </p:cNvPicPr>
          <p:nvPr/>
        </p:nvPicPr>
        <p:blipFill rotWithShape="1">
          <a:blip r:embed="rId3"/>
          <a:srcRect l="17526" t="40244" r="17526" b="15244"/>
          <a:stretch/>
        </p:blipFill>
        <p:spPr>
          <a:xfrm>
            <a:off x="5006623" y="4106216"/>
            <a:ext cx="5554039" cy="2135586"/>
          </a:xfrm>
          <a:prstGeom prst="rect">
            <a:avLst/>
          </a:prstGeom>
        </p:spPr>
      </p:pic>
    </p:spTree>
    <p:extLst>
      <p:ext uri="{BB962C8B-B14F-4D97-AF65-F5344CB8AC3E}">
        <p14:creationId xmlns:p14="http://schemas.microsoft.com/office/powerpoint/2010/main" val="24887204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F00EA-C690-2A84-13F6-6D334129448D}"/>
              </a:ext>
            </a:extLst>
          </p:cNvPr>
          <p:cNvSpPr>
            <a:spLocks noGrp="1"/>
          </p:cNvSpPr>
          <p:nvPr>
            <p:ph type="title"/>
          </p:nvPr>
        </p:nvSpPr>
        <p:spPr>
          <a:xfrm>
            <a:off x="218195" y="201029"/>
            <a:ext cx="6323590" cy="520182"/>
          </a:xfrm>
        </p:spPr>
        <p:txBody>
          <a:bodyPr>
            <a:normAutofit/>
          </a:bodyPr>
          <a:lstStyle/>
          <a:p>
            <a:r>
              <a:rPr lang="en-US" dirty="0">
                <a:ea typeface="+mj-lt"/>
                <a:cs typeface="+mj-lt"/>
              </a:rPr>
              <a:t>UA Open Access Publishing</a:t>
            </a:r>
            <a:endParaRPr lang="en-US" dirty="0"/>
          </a:p>
        </p:txBody>
      </p:sp>
      <p:sp>
        <p:nvSpPr>
          <p:cNvPr id="4" name="TextBox 3">
            <a:extLst>
              <a:ext uri="{FF2B5EF4-FFF2-40B4-BE49-F238E27FC236}">
                <a16:creationId xmlns:a16="http://schemas.microsoft.com/office/drawing/2014/main" id="{FC321AEE-F2C0-4F50-0643-856D72204713}"/>
              </a:ext>
            </a:extLst>
          </p:cNvPr>
          <p:cNvSpPr txBox="1"/>
          <p:nvPr/>
        </p:nvSpPr>
        <p:spPr>
          <a:xfrm>
            <a:off x="3717" y="6006791"/>
            <a:ext cx="1204517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https://new.library.arizona.edu/research/open-access#:~:text=Open%20access%20is%20a%20publishing,to%20reading%20discovery%2C%20and%20sharing.</a:t>
            </a:r>
          </a:p>
        </p:txBody>
      </p:sp>
      <p:sp>
        <p:nvSpPr>
          <p:cNvPr id="3" name="TextBox 2">
            <a:extLst>
              <a:ext uri="{FF2B5EF4-FFF2-40B4-BE49-F238E27FC236}">
                <a16:creationId xmlns:a16="http://schemas.microsoft.com/office/drawing/2014/main" id="{3E7D7261-A944-38D1-B76E-641D51B68849}"/>
              </a:ext>
            </a:extLst>
          </p:cNvPr>
          <p:cNvSpPr txBox="1"/>
          <p:nvPr/>
        </p:nvSpPr>
        <p:spPr>
          <a:xfrm>
            <a:off x="-45156" y="5448770"/>
            <a:ext cx="1044786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https://new.library.arizona.edu/research/open-access/initiatives</a:t>
            </a:r>
          </a:p>
        </p:txBody>
      </p:sp>
      <p:pic>
        <p:nvPicPr>
          <p:cNvPr id="5" name="Picture 5" descr="Graphical user interface, text, application&#10;&#10;Description automatically generated">
            <a:extLst>
              <a:ext uri="{FF2B5EF4-FFF2-40B4-BE49-F238E27FC236}">
                <a16:creationId xmlns:a16="http://schemas.microsoft.com/office/drawing/2014/main" id="{69E12C96-DD44-3CB3-90E4-47765ACA88B5}"/>
              </a:ext>
            </a:extLst>
          </p:cNvPr>
          <p:cNvPicPr>
            <a:picLocks noChangeAspect="1"/>
          </p:cNvPicPr>
          <p:nvPr/>
        </p:nvPicPr>
        <p:blipFill rotWithShape="1">
          <a:blip r:embed="rId2"/>
          <a:srcRect l="14099" t="10234" r="15408" b="11429"/>
          <a:stretch/>
        </p:blipFill>
        <p:spPr>
          <a:xfrm>
            <a:off x="2184401" y="1042341"/>
            <a:ext cx="6584110" cy="4129551"/>
          </a:xfrm>
          <a:prstGeom prst="rect">
            <a:avLst/>
          </a:prstGeom>
        </p:spPr>
      </p:pic>
    </p:spTree>
    <p:extLst>
      <p:ext uri="{BB962C8B-B14F-4D97-AF65-F5344CB8AC3E}">
        <p14:creationId xmlns:p14="http://schemas.microsoft.com/office/powerpoint/2010/main" val="37684734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C321AEE-F2C0-4F50-0643-856D72204713}"/>
              </a:ext>
            </a:extLst>
          </p:cNvPr>
          <p:cNvSpPr txBox="1"/>
          <p:nvPr/>
        </p:nvSpPr>
        <p:spPr>
          <a:xfrm>
            <a:off x="96644" y="6369205"/>
            <a:ext cx="566110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https://v2.sherpa.ac.uk/romeo/search.html</a:t>
            </a:r>
          </a:p>
        </p:txBody>
      </p:sp>
      <p:sp>
        <p:nvSpPr>
          <p:cNvPr id="6" name="Title 5">
            <a:extLst>
              <a:ext uri="{FF2B5EF4-FFF2-40B4-BE49-F238E27FC236}">
                <a16:creationId xmlns:a16="http://schemas.microsoft.com/office/drawing/2014/main" id="{06D0AD6A-963B-84B7-EECB-2DB4E1642038}"/>
              </a:ext>
            </a:extLst>
          </p:cNvPr>
          <p:cNvSpPr>
            <a:spLocks noGrp="1"/>
          </p:cNvSpPr>
          <p:nvPr>
            <p:ph type="title"/>
          </p:nvPr>
        </p:nvSpPr>
        <p:spPr>
          <a:xfrm>
            <a:off x="208902" y="117395"/>
            <a:ext cx="10728322" cy="678158"/>
          </a:xfrm>
        </p:spPr>
        <p:txBody>
          <a:bodyPr/>
          <a:lstStyle/>
          <a:p>
            <a:r>
              <a:rPr lang="en-US" dirty="0"/>
              <a:t>Sherpa </a:t>
            </a:r>
            <a:r>
              <a:rPr lang="en-US" dirty="0" err="1"/>
              <a:t>romeo</a:t>
            </a:r>
          </a:p>
        </p:txBody>
      </p:sp>
      <p:pic>
        <p:nvPicPr>
          <p:cNvPr id="2" name="Picture 2" descr="Graphical user interface, text, application, email&#10;&#10;Description automatically generated">
            <a:extLst>
              <a:ext uri="{FF2B5EF4-FFF2-40B4-BE49-F238E27FC236}">
                <a16:creationId xmlns:a16="http://schemas.microsoft.com/office/drawing/2014/main" id="{BF030D38-3E02-9C71-50FC-A1B8C62EF810}"/>
              </a:ext>
            </a:extLst>
          </p:cNvPr>
          <p:cNvPicPr>
            <a:picLocks noChangeAspect="1"/>
          </p:cNvPicPr>
          <p:nvPr/>
        </p:nvPicPr>
        <p:blipFill rotWithShape="1">
          <a:blip r:embed="rId2"/>
          <a:srcRect l="20348" t="9437" r="24233" b="4719"/>
          <a:stretch/>
        </p:blipFill>
        <p:spPr>
          <a:xfrm>
            <a:off x="4997215" y="277321"/>
            <a:ext cx="6088870" cy="5312521"/>
          </a:xfrm>
          <a:prstGeom prst="rect">
            <a:avLst/>
          </a:prstGeom>
        </p:spPr>
      </p:pic>
      <p:sp>
        <p:nvSpPr>
          <p:cNvPr id="3" name="TextBox 2">
            <a:extLst>
              <a:ext uri="{FF2B5EF4-FFF2-40B4-BE49-F238E27FC236}">
                <a16:creationId xmlns:a16="http://schemas.microsoft.com/office/drawing/2014/main" id="{AB3CE5D2-AA38-4397-ED26-C675BC9DAEA6}"/>
              </a:ext>
            </a:extLst>
          </p:cNvPr>
          <p:cNvSpPr txBox="1"/>
          <p:nvPr/>
        </p:nvSpPr>
        <p:spPr>
          <a:xfrm>
            <a:off x="95956" y="1149585"/>
            <a:ext cx="3909718"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Sherpa Romeo is an online resource that aggregates and presents publisher and journal open access policies from around the world. Every registered publisher or journal held in Romeo is carefully reviewed and analyzed by our specialist team who provide summaries of self-archiving permissions and conditions of rights given to authors on a journal-by-journal basis where possible.</a:t>
            </a:r>
          </a:p>
        </p:txBody>
      </p:sp>
    </p:spTree>
    <p:extLst>
      <p:ext uri="{BB962C8B-B14F-4D97-AF65-F5344CB8AC3E}">
        <p14:creationId xmlns:p14="http://schemas.microsoft.com/office/powerpoint/2010/main" val="38647512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F00EA-C690-2A84-13F6-6D334129448D}"/>
              </a:ext>
            </a:extLst>
          </p:cNvPr>
          <p:cNvSpPr>
            <a:spLocks noGrp="1"/>
          </p:cNvSpPr>
          <p:nvPr>
            <p:ph type="title"/>
          </p:nvPr>
        </p:nvSpPr>
        <p:spPr>
          <a:xfrm>
            <a:off x="218195" y="201029"/>
            <a:ext cx="2941054" cy="520182"/>
          </a:xfrm>
        </p:spPr>
        <p:txBody>
          <a:bodyPr/>
          <a:lstStyle/>
          <a:p>
            <a:r>
              <a:rPr lang="en-US" dirty="0"/>
              <a:t>UA Repository</a:t>
            </a:r>
          </a:p>
        </p:txBody>
      </p:sp>
      <p:sp>
        <p:nvSpPr>
          <p:cNvPr id="3" name="Content Placeholder 2">
            <a:extLst>
              <a:ext uri="{FF2B5EF4-FFF2-40B4-BE49-F238E27FC236}">
                <a16:creationId xmlns:a16="http://schemas.microsoft.com/office/drawing/2014/main" id="{D8414950-72CF-4A7D-2E01-6191554E8740}"/>
              </a:ext>
            </a:extLst>
          </p:cNvPr>
          <p:cNvSpPr>
            <a:spLocks noGrp="1"/>
          </p:cNvSpPr>
          <p:nvPr>
            <p:ph idx="1"/>
          </p:nvPr>
        </p:nvSpPr>
        <p:spPr>
          <a:xfrm>
            <a:off x="115976" y="6314429"/>
            <a:ext cx="7986984" cy="411693"/>
          </a:xfrm>
        </p:spPr>
        <p:txBody>
          <a:bodyPr vert="horz" lIns="0" tIns="0" rIns="0" bIns="0" rtlCol="0" anchor="t">
            <a:normAutofit/>
          </a:bodyPr>
          <a:lstStyle/>
          <a:p>
            <a:r>
              <a:rPr lang="en-US" dirty="0">
                <a:ea typeface="+mn-lt"/>
                <a:cs typeface="+mn-lt"/>
              </a:rPr>
              <a:t>https://repository.arizona.edu/</a:t>
            </a:r>
            <a:endParaRPr lang="en-US">
              <a:ea typeface="+mn-lt"/>
              <a:cs typeface="+mn-lt"/>
            </a:endParaRPr>
          </a:p>
        </p:txBody>
      </p:sp>
      <p:sp>
        <p:nvSpPr>
          <p:cNvPr id="4" name="TextBox 3">
            <a:extLst>
              <a:ext uri="{FF2B5EF4-FFF2-40B4-BE49-F238E27FC236}">
                <a16:creationId xmlns:a16="http://schemas.microsoft.com/office/drawing/2014/main" id="{DD6B59FC-5958-8CEE-2256-2FF881780E73}"/>
              </a:ext>
            </a:extLst>
          </p:cNvPr>
          <p:cNvSpPr txBox="1"/>
          <p:nvPr/>
        </p:nvSpPr>
        <p:spPr>
          <a:xfrm>
            <a:off x="171215" y="867363"/>
            <a:ext cx="2743200"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a:t>
            </a:r>
            <a:r>
              <a:rPr lang="en-US" b="1" dirty="0"/>
              <a:t>UA Campus Repository</a:t>
            </a:r>
            <a:r>
              <a:rPr lang="en-US" dirty="0"/>
              <a:t>, a service of the University of Arizona Libraries. The repository shares, archives and preserves unique digital materials from faculty, staff, students and affiliated contributors. Visit  </a:t>
            </a:r>
            <a:r>
              <a:rPr lang="en-US" dirty="0">
                <a:hlinkClick r:id="rId2"/>
              </a:rPr>
              <a:t>About</a:t>
            </a:r>
            <a:r>
              <a:rPr lang="en-US" dirty="0"/>
              <a:t> page to learn more about the types of digital materials we accept and our policies.</a:t>
            </a:r>
          </a:p>
        </p:txBody>
      </p:sp>
      <p:pic>
        <p:nvPicPr>
          <p:cNvPr id="5" name="Picture 5" descr="Graphical user interface, text, application&#10;&#10;Description automatically generated">
            <a:extLst>
              <a:ext uri="{FF2B5EF4-FFF2-40B4-BE49-F238E27FC236}">
                <a16:creationId xmlns:a16="http://schemas.microsoft.com/office/drawing/2014/main" id="{48415A7B-6D66-58D5-DD66-AF46F305D417}"/>
              </a:ext>
            </a:extLst>
          </p:cNvPr>
          <p:cNvPicPr>
            <a:picLocks noChangeAspect="1"/>
          </p:cNvPicPr>
          <p:nvPr/>
        </p:nvPicPr>
        <p:blipFill rotWithShape="1">
          <a:blip r:embed="rId3"/>
          <a:srcRect l="18946" t="9836" r="17745" b="3607"/>
          <a:stretch/>
        </p:blipFill>
        <p:spPr>
          <a:xfrm>
            <a:off x="4244622" y="728957"/>
            <a:ext cx="6446159" cy="4965448"/>
          </a:xfrm>
          <a:prstGeom prst="rect">
            <a:avLst/>
          </a:prstGeom>
        </p:spPr>
      </p:pic>
    </p:spTree>
    <p:extLst>
      <p:ext uri="{BB962C8B-B14F-4D97-AF65-F5344CB8AC3E}">
        <p14:creationId xmlns:p14="http://schemas.microsoft.com/office/powerpoint/2010/main" val="3641002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0BCBE-E908-A45E-E5F7-4F8B806543B5}"/>
              </a:ext>
            </a:extLst>
          </p:cNvPr>
          <p:cNvSpPr>
            <a:spLocks noGrp="1"/>
          </p:cNvSpPr>
          <p:nvPr>
            <p:ph type="title"/>
          </p:nvPr>
        </p:nvSpPr>
        <p:spPr>
          <a:xfrm>
            <a:off x="52992" y="65310"/>
            <a:ext cx="4472397" cy="498958"/>
          </a:xfrm>
        </p:spPr>
        <p:txBody>
          <a:bodyPr/>
          <a:lstStyle/>
          <a:p>
            <a:r>
              <a:rPr lang="en-US" dirty="0"/>
              <a:t>Nicole's Research Area</a:t>
            </a:r>
          </a:p>
        </p:txBody>
      </p:sp>
      <p:sp>
        <p:nvSpPr>
          <p:cNvPr id="3" name="TextBox 2">
            <a:extLst>
              <a:ext uri="{FF2B5EF4-FFF2-40B4-BE49-F238E27FC236}">
                <a16:creationId xmlns:a16="http://schemas.microsoft.com/office/drawing/2014/main" id="{4FE7A0BF-11BF-E912-4079-317B1A808625}"/>
              </a:ext>
            </a:extLst>
          </p:cNvPr>
          <p:cNvSpPr txBox="1"/>
          <p:nvPr/>
        </p:nvSpPr>
        <p:spPr>
          <a:xfrm>
            <a:off x="3717" y="6490009"/>
            <a:ext cx="438800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https://github.com/jimeneznr</a:t>
            </a:r>
          </a:p>
        </p:txBody>
      </p:sp>
      <p:sp>
        <p:nvSpPr>
          <p:cNvPr id="4" name="Oval 3">
            <a:extLst>
              <a:ext uri="{FF2B5EF4-FFF2-40B4-BE49-F238E27FC236}">
                <a16:creationId xmlns:a16="http://schemas.microsoft.com/office/drawing/2014/main" id="{23340EF1-20DE-0505-94B9-3C667BEEBCF3}"/>
              </a:ext>
            </a:extLst>
          </p:cNvPr>
          <p:cNvSpPr/>
          <p:nvPr/>
        </p:nvSpPr>
        <p:spPr>
          <a:xfrm>
            <a:off x="3633440" y="938559"/>
            <a:ext cx="4088780" cy="2908609"/>
          </a:xfrm>
          <a:prstGeom prst="ellipse">
            <a:avLst/>
          </a:prstGeom>
          <a:solidFill>
            <a:srgbClr val="7145C4">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400" dirty="0">
                <a:cs typeface="Calibri"/>
              </a:rPr>
              <a:t>Womxn's Health Research</a:t>
            </a:r>
            <a:endParaRPr lang="en-US" sz="2400" dirty="0"/>
          </a:p>
        </p:txBody>
      </p:sp>
      <p:sp>
        <p:nvSpPr>
          <p:cNvPr id="5" name="Oval 4">
            <a:extLst>
              <a:ext uri="{FF2B5EF4-FFF2-40B4-BE49-F238E27FC236}">
                <a16:creationId xmlns:a16="http://schemas.microsoft.com/office/drawing/2014/main" id="{C5E502AF-3278-4D90-3627-9C966D010B4D}"/>
              </a:ext>
            </a:extLst>
          </p:cNvPr>
          <p:cNvSpPr/>
          <p:nvPr/>
        </p:nvSpPr>
        <p:spPr>
          <a:xfrm>
            <a:off x="9293" y="734121"/>
            <a:ext cx="2778511" cy="8920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ea typeface="+mn-lt"/>
                <a:cs typeface="+mn-lt"/>
              </a:rPr>
              <a:t>Microbiome and  Gynecologic </a:t>
            </a:r>
          </a:p>
          <a:p>
            <a:pPr algn="ctr"/>
            <a:r>
              <a:rPr lang="en-US" dirty="0">
                <a:ea typeface="+mn-lt"/>
                <a:cs typeface="+mn-lt"/>
              </a:rPr>
              <a:t>Cancers</a:t>
            </a:r>
            <a:endParaRPr lang="en-US" dirty="0">
              <a:cs typeface="Calibri"/>
            </a:endParaRPr>
          </a:p>
        </p:txBody>
      </p:sp>
      <p:sp>
        <p:nvSpPr>
          <p:cNvPr id="6" name="Oval 5">
            <a:extLst>
              <a:ext uri="{FF2B5EF4-FFF2-40B4-BE49-F238E27FC236}">
                <a16:creationId xmlns:a16="http://schemas.microsoft.com/office/drawing/2014/main" id="{2EFBA3F5-A027-938C-1D56-8D90F19C7D31}"/>
              </a:ext>
            </a:extLst>
          </p:cNvPr>
          <p:cNvSpPr/>
          <p:nvPr/>
        </p:nvSpPr>
        <p:spPr>
          <a:xfrm>
            <a:off x="8205439" y="3428998"/>
            <a:ext cx="2778511" cy="8920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ea typeface="+mn-lt"/>
                <a:cs typeface="+mn-lt"/>
              </a:rPr>
              <a:t>Biomarker Discovery</a:t>
            </a:r>
            <a:endParaRPr lang="en-US">
              <a:cs typeface="Calibri"/>
            </a:endParaRPr>
          </a:p>
        </p:txBody>
      </p:sp>
      <p:sp>
        <p:nvSpPr>
          <p:cNvPr id="7" name="Oval 6">
            <a:extLst>
              <a:ext uri="{FF2B5EF4-FFF2-40B4-BE49-F238E27FC236}">
                <a16:creationId xmlns:a16="http://schemas.microsoft.com/office/drawing/2014/main" id="{049636A5-99FB-842F-F5C5-F1D587005CDD}"/>
              </a:ext>
            </a:extLst>
          </p:cNvPr>
          <p:cNvSpPr/>
          <p:nvPr/>
        </p:nvSpPr>
        <p:spPr>
          <a:xfrm>
            <a:off x="4395553" y="4441901"/>
            <a:ext cx="2891400" cy="8920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ea typeface="+mn-lt"/>
                <a:cs typeface="+mn-lt"/>
              </a:rPr>
              <a:t>Microbiome and Health Disparities</a:t>
            </a:r>
            <a:endParaRPr lang="en-US" dirty="0"/>
          </a:p>
        </p:txBody>
      </p:sp>
      <p:sp>
        <p:nvSpPr>
          <p:cNvPr id="8" name="Oval 7">
            <a:extLst>
              <a:ext uri="{FF2B5EF4-FFF2-40B4-BE49-F238E27FC236}">
                <a16:creationId xmlns:a16="http://schemas.microsoft.com/office/drawing/2014/main" id="{30CC27FD-7C93-D1A9-B098-01B436495F97}"/>
              </a:ext>
            </a:extLst>
          </p:cNvPr>
          <p:cNvSpPr/>
          <p:nvPr/>
        </p:nvSpPr>
        <p:spPr>
          <a:xfrm>
            <a:off x="7657168" y="659780"/>
            <a:ext cx="2973659" cy="8920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ea typeface="+mn-lt"/>
                <a:cs typeface="+mn-lt"/>
              </a:rPr>
              <a:t>Host-Microbe </a:t>
            </a:r>
          </a:p>
          <a:p>
            <a:pPr algn="ctr"/>
            <a:r>
              <a:rPr lang="en-US" dirty="0">
                <a:ea typeface="+mn-lt"/>
                <a:cs typeface="+mn-lt"/>
              </a:rPr>
              <a:t>Interactions</a:t>
            </a:r>
            <a:endParaRPr lang="en-US" dirty="0">
              <a:cs typeface="Calibri"/>
            </a:endParaRPr>
          </a:p>
        </p:txBody>
      </p:sp>
      <p:sp>
        <p:nvSpPr>
          <p:cNvPr id="9" name="Oval 8">
            <a:extLst>
              <a:ext uri="{FF2B5EF4-FFF2-40B4-BE49-F238E27FC236}">
                <a16:creationId xmlns:a16="http://schemas.microsoft.com/office/drawing/2014/main" id="{176AF76A-102B-FFBE-2B2A-0FF2B4D73395}"/>
              </a:ext>
            </a:extLst>
          </p:cNvPr>
          <p:cNvSpPr/>
          <p:nvPr/>
        </p:nvSpPr>
        <p:spPr>
          <a:xfrm>
            <a:off x="743414" y="4664927"/>
            <a:ext cx="2778511" cy="89209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ea typeface="+mn-lt"/>
                <a:cs typeface="+mn-lt"/>
              </a:rPr>
              <a:t>Microbiome and Pregnancy</a:t>
            </a:r>
            <a:endParaRPr lang="en-US" dirty="0"/>
          </a:p>
        </p:txBody>
      </p:sp>
      <p:sp>
        <p:nvSpPr>
          <p:cNvPr id="10" name="Oval 9">
            <a:extLst>
              <a:ext uri="{FF2B5EF4-FFF2-40B4-BE49-F238E27FC236}">
                <a16:creationId xmlns:a16="http://schemas.microsoft.com/office/drawing/2014/main" id="{0626501F-F40A-07E5-8053-C74F1F16B06F}"/>
              </a:ext>
            </a:extLst>
          </p:cNvPr>
          <p:cNvSpPr/>
          <p:nvPr/>
        </p:nvSpPr>
        <p:spPr>
          <a:xfrm>
            <a:off x="-1" y="2648413"/>
            <a:ext cx="2778511" cy="8363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dirty="0">
                <a:ea typeface="+mn-lt"/>
                <a:cs typeface="+mn-lt"/>
              </a:rPr>
              <a:t>Microbiome and Benign  Conditions</a:t>
            </a:r>
            <a:endParaRPr lang="en-US" b="1" dirty="0" err="1"/>
          </a:p>
        </p:txBody>
      </p:sp>
      <p:cxnSp>
        <p:nvCxnSpPr>
          <p:cNvPr id="11" name="Straight Arrow Connector 10">
            <a:extLst>
              <a:ext uri="{FF2B5EF4-FFF2-40B4-BE49-F238E27FC236}">
                <a16:creationId xmlns:a16="http://schemas.microsoft.com/office/drawing/2014/main" id="{1763C077-5B60-3AE0-FB41-2D4DB909622B}"/>
              </a:ext>
            </a:extLst>
          </p:cNvPr>
          <p:cNvCxnSpPr/>
          <p:nvPr/>
        </p:nvCxnSpPr>
        <p:spPr>
          <a:xfrm>
            <a:off x="2785947" y="1224775"/>
            <a:ext cx="1016620" cy="570571"/>
          </a:xfrm>
          <a:prstGeom prst="straightConnector1">
            <a:avLst/>
          </a:prstGeom>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BF8D715C-6D01-86DC-C100-81FBEF2FEA46}"/>
              </a:ext>
            </a:extLst>
          </p:cNvPr>
          <p:cNvCxnSpPr>
            <a:cxnSpLocks/>
          </p:cNvCxnSpPr>
          <p:nvPr/>
        </p:nvCxnSpPr>
        <p:spPr>
          <a:xfrm>
            <a:off x="5722434" y="3845313"/>
            <a:ext cx="13010" cy="598449"/>
          </a:xfrm>
          <a:prstGeom prst="straightConnector1">
            <a:avLst/>
          </a:prstGeom>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A4853E7B-6B47-92A6-2A90-7294ECC56338}"/>
              </a:ext>
            </a:extLst>
          </p:cNvPr>
          <p:cNvCxnSpPr>
            <a:cxnSpLocks/>
          </p:cNvCxnSpPr>
          <p:nvPr/>
        </p:nvCxnSpPr>
        <p:spPr>
          <a:xfrm>
            <a:off x="7562385" y="2925336"/>
            <a:ext cx="830766" cy="719254"/>
          </a:xfrm>
          <a:prstGeom prst="straightConnector1">
            <a:avLst/>
          </a:prstGeom>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13B3D974-43BD-21C3-11F1-561EF0562F2F}"/>
              </a:ext>
            </a:extLst>
          </p:cNvPr>
          <p:cNvCxnSpPr>
            <a:cxnSpLocks/>
          </p:cNvCxnSpPr>
          <p:nvPr/>
        </p:nvCxnSpPr>
        <p:spPr>
          <a:xfrm flipV="1">
            <a:off x="7608848" y="1432930"/>
            <a:ext cx="486939" cy="470212"/>
          </a:xfrm>
          <a:prstGeom prst="straightConnector1">
            <a:avLst/>
          </a:prstGeom>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CFAF4D1E-8283-83B4-D435-151CDCBF2861}"/>
              </a:ext>
            </a:extLst>
          </p:cNvPr>
          <p:cNvCxnSpPr>
            <a:cxnSpLocks/>
          </p:cNvCxnSpPr>
          <p:nvPr/>
        </p:nvCxnSpPr>
        <p:spPr>
          <a:xfrm flipV="1">
            <a:off x="2767361" y="2798956"/>
            <a:ext cx="960863" cy="219307"/>
          </a:xfrm>
          <a:prstGeom prst="straightConnector1">
            <a:avLst/>
          </a:prstGeom>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E5012AEE-5349-2855-7303-5278C432B434}"/>
              </a:ext>
            </a:extLst>
          </p:cNvPr>
          <p:cNvCxnSpPr>
            <a:cxnSpLocks/>
          </p:cNvCxnSpPr>
          <p:nvPr/>
        </p:nvCxnSpPr>
        <p:spPr>
          <a:xfrm flipV="1">
            <a:off x="3176239" y="3514492"/>
            <a:ext cx="1221058" cy="1297257"/>
          </a:xfrm>
          <a:prstGeom prst="straightConnector1">
            <a:avLst/>
          </a:prstGeom>
        </p:spPr>
        <p:style>
          <a:lnRef idx="1">
            <a:schemeClr val="dk1"/>
          </a:lnRef>
          <a:fillRef idx="0">
            <a:schemeClr val="dk1"/>
          </a:fillRef>
          <a:effectRef idx="0">
            <a:schemeClr val="dk1"/>
          </a:effectRef>
          <a:fontRef idx="minor">
            <a:schemeClr val="tx1"/>
          </a:fontRef>
        </p:style>
      </p:cxnSp>
      <p:sp>
        <p:nvSpPr>
          <p:cNvPr id="17" name="Oval 16">
            <a:extLst>
              <a:ext uri="{FF2B5EF4-FFF2-40B4-BE49-F238E27FC236}">
                <a16:creationId xmlns:a16="http://schemas.microsoft.com/office/drawing/2014/main" id="{F684E8EB-D9A9-28FF-C8FA-9FA434E0868B}"/>
              </a:ext>
            </a:extLst>
          </p:cNvPr>
          <p:cNvSpPr/>
          <p:nvPr/>
        </p:nvSpPr>
        <p:spPr>
          <a:xfrm>
            <a:off x="148682" y="1747023"/>
            <a:ext cx="966438" cy="594731"/>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a:rPr>
              <a:t>Cervical cancer</a:t>
            </a:r>
            <a:endParaRPr lang="en-US" sz="1100" dirty="0" err="1">
              <a:cs typeface="Calibri" panose="020F0502020204030204"/>
            </a:endParaRPr>
          </a:p>
        </p:txBody>
      </p:sp>
      <p:sp>
        <p:nvSpPr>
          <p:cNvPr id="18" name="Oval 17">
            <a:extLst>
              <a:ext uri="{FF2B5EF4-FFF2-40B4-BE49-F238E27FC236}">
                <a16:creationId xmlns:a16="http://schemas.microsoft.com/office/drawing/2014/main" id="{5A689CCF-F265-7FDE-B73D-64EF19CD94CE}"/>
              </a:ext>
            </a:extLst>
          </p:cNvPr>
          <p:cNvSpPr/>
          <p:nvPr/>
        </p:nvSpPr>
        <p:spPr>
          <a:xfrm>
            <a:off x="4386145" y="5547730"/>
            <a:ext cx="1133706" cy="761999"/>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Latinx and Cervical Cancer</a:t>
            </a:r>
          </a:p>
        </p:txBody>
      </p:sp>
      <p:sp>
        <p:nvSpPr>
          <p:cNvPr id="19" name="Oval 18">
            <a:extLst>
              <a:ext uri="{FF2B5EF4-FFF2-40B4-BE49-F238E27FC236}">
                <a16:creationId xmlns:a16="http://schemas.microsoft.com/office/drawing/2014/main" id="{C7226C25-BC5A-BFFF-7AA9-1F92C683EECA}"/>
              </a:ext>
            </a:extLst>
          </p:cNvPr>
          <p:cNvSpPr/>
          <p:nvPr/>
        </p:nvSpPr>
        <p:spPr>
          <a:xfrm>
            <a:off x="55755" y="3847169"/>
            <a:ext cx="1059364" cy="594731"/>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Chronic Pelvic Pain</a:t>
            </a:r>
          </a:p>
        </p:txBody>
      </p:sp>
      <p:sp>
        <p:nvSpPr>
          <p:cNvPr id="20" name="Oval 19">
            <a:extLst>
              <a:ext uri="{FF2B5EF4-FFF2-40B4-BE49-F238E27FC236}">
                <a16:creationId xmlns:a16="http://schemas.microsoft.com/office/drawing/2014/main" id="{CAADE85F-F966-3631-D368-596224EE3AEE}"/>
              </a:ext>
            </a:extLst>
          </p:cNvPr>
          <p:cNvSpPr/>
          <p:nvPr/>
        </p:nvSpPr>
        <p:spPr>
          <a:xfrm>
            <a:off x="1997926" y="5687119"/>
            <a:ext cx="1932876" cy="594731"/>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Preterm Premature Rupture of Membranes</a:t>
            </a:r>
          </a:p>
        </p:txBody>
      </p:sp>
      <p:sp>
        <p:nvSpPr>
          <p:cNvPr id="21" name="Oval 20">
            <a:extLst>
              <a:ext uri="{FF2B5EF4-FFF2-40B4-BE49-F238E27FC236}">
                <a16:creationId xmlns:a16="http://schemas.microsoft.com/office/drawing/2014/main" id="{4FBC042C-090A-1B8D-08ED-43655B6A268E}"/>
              </a:ext>
            </a:extLst>
          </p:cNvPr>
          <p:cNvSpPr/>
          <p:nvPr/>
        </p:nvSpPr>
        <p:spPr>
          <a:xfrm>
            <a:off x="120803" y="5631363"/>
            <a:ext cx="1254511" cy="594731"/>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i="1" dirty="0">
                <a:cs typeface="Calibri" panose="020F0502020204030204"/>
              </a:rPr>
              <a:t>In vitro</a:t>
            </a:r>
            <a:r>
              <a:rPr lang="en-US" sz="1100" dirty="0">
                <a:cs typeface="Calibri" panose="020F0502020204030204"/>
              </a:rPr>
              <a:t> fertilization</a:t>
            </a:r>
          </a:p>
        </p:txBody>
      </p:sp>
      <p:sp>
        <p:nvSpPr>
          <p:cNvPr id="22" name="Oval 21">
            <a:extLst>
              <a:ext uri="{FF2B5EF4-FFF2-40B4-BE49-F238E27FC236}">
                <a16:creationId xmlns:a16="http://schemas.microsoft.com/office/drawing/2014/main" id="{80737CF2-8CDC-A919-6E95-305B9787D4E6}"/>
              </a:ext>
            </a:extLst>
          </p:cNvPr>
          <p:cNvSpPr/>
          <p:nvPr/>
        </p:nvSpPr>
        <p:spPr>
          <a:xfrm>
            <a:off x="2518315" y="3428996"/>
            <a:ext cx="1523999" cy="585439"/>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Adenomyosis</a:t>
            </a:r>
          </a:p>
        </p:txBody>
      </p:sp>
      <p:sp>
        <p:nvSpPr>
          <p:cNvPr id="23" name="Oval 22">
            <a:extLst>
              <a:ext uri="{FF2B5EF4-FFF2-40B4-BE49-F238E27FC236}">
                <a16:creationId xmlns:a16="http://schemas.microsoft.com/office/drawing/2014/main" id="{45FE3AB0-1841-C686-9B0A-0FF7055FB85B}"/>
              </a:ext>
            </a:extLst>
          </p:cNvPr>
          <p:cNvSpPr/>
          <p:nvPr/>
        </p:nvSpPr>
        <p:spPr>
          <a:xfrm>
            <a:off x="1263804" y="3940096"/>
            <a:ext cx="1700559" cy="594731"/>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Endometriosis</a:t>
            </a:r>
          </a:p>
        </p:txBody>
      </p:sp>
      <p:sp>
        <p:nvSpPr>
          <p:cNvPr id="24" name="Oval 23">
            <a:extLst>
              <a:ext uri="{FF2B5EF4-FFF2-40B4-BE49-F238E27FC236}">
                <a16:creationId xmlns:a16="http://schemas.microsoft.com/office/drawing/2014/main" id="{2199ACDD-48CB-BEA2-AE63-8F851E72C630}"/>
              </a:ext>
            </a:extLst>
          </p:cNvPr>
          <p:cNvSpPr/>
          <p:nvPr/>
        </p:nvSpPr>
        <p:spPr>
          <a:xfrm>
            <a:off x="6123876" y="5519852"/>
            <a:ext cx="1310267" cy="761999"/>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Native American and Cervical Cancer</a:t>
            </a:r>
          </a:p>
        </p:txBody>
      </p:sp>
      <p:sp>
        <p:nvSpPr>
          <p:cNvPr id="25" name="Oval 24">
            <a:extLst>
              <a:ext uri="{FF2B5EF4-FFF2-40B4-BE49-F238E27FC236}">
                <a16:creationId xmlns:a16="http://schemas.microsoft.com/office/drawing/2014/main" id="{C6E8B8C1-9720-98A7-1B88-55B15EB239E7}"/>
              </a:ext>
            </a:extLst>
          </p:cNvPr>
          <p:cNvSpPr/>
          <p:nvPr/>
        </p:nvSpPr>
        <p:spPr>
          <a:xfrm>
            <a:off x="7833729" y="4516240"/>
            <a:ext cx="1412486" cy="594731"/>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Early Diagnostics</a:t>
            </a:r>
          </a:p>
        </p:txBody>
      </p:sp>
      <p:sp>
        <p:nvSpPr>
          <p:cNvPr id="26" name="Oval 25">
            <a:extLst>
              <a:ext uri="{FF2B5EF4-FFF2-40B4-BE49-F238E27FC236}">
                <a16:creationId xmlns:a16="http://schemas.microsoft.com/office/drawing/2014/main" id="{4B314C2F-ECDC-F354-F8A2-8CE08AA6EB08}"/>
              </a:ext>
            </a:extLst>
          </p:cNvPr>
          <p:cNvSpPr/>
          <p:nvPr/>
        </p:nvSpPr>
        <p:spPr>
          <a:xfrm>
            <a:off x="10584362" y="4321094"/>
            <a:ext cx="1561169" cy="594731"/>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Minimally Invasive Diagnostics</a:t>
            </a:r>
          </a:p>
        </p:txBody>
      </p:sp>
      <p:sp>
        <p:nvSpPr>
          <p:cNvPr id="27" name="Oval 26">
            <a:extLst>
              <a:ext uri="{FF2B5EF4-FFF2-40B4-BE49-F238E27FC236}">
                <a16:creationId xmlns:a16="http://schemas.microsoft.com/office/drawing/2014/main" id="{841F86B9-B128-6E45-D187-9AE32DCE7126}"/>
              </a:ext>
            </a:extLst>
          </p:cNvPr>
          <p:cNvSpPr/>
          <p:nvPr/>
        </p:nvSpPr>
        <p:spPr>
          <a:xfrm>
            <a:off x="9831655" y="1867827"/>
            <a:ext cx="1904998" cy="827047"/>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Bacterial Vaginosis Associated Bacteria</a:t>
            </a:r>
          </a:p>
        </p:txBody>
      </p:sp>
      <p:sp>
        <p:nvSpPr>
          <p:cNvPr id="28" name="Oval 27">
            <a:extLst>
              <a:ext uri="{FF2B5EF4-FFF2-40B4-BE49-F238E27FC236}">
                <a16:creationId xmlns:a16="http://schemas.microsoft.com/office/drawing/2014/main" id="{962ECDDB-28F1-5CB4-F529-2CA1F412D4CB}"/>
              </a:ext>
            </a:extLst>
          </p:cNvPr>
          <p:cNvSpPr/>
          <p:nvPr/>
        </p:nvSpPr>
        <p:spPr>
          <a:xfrm>
            <a:off x="10900314" y="938558"/>
            <a:ext cx="1273096" cy="696950"/>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Putative Oncogenic Bacteria</a:t>
            </a:r>
          </a:p>
        </p:txBody>
      </p:sp>
      <p:sp>
        <p:nvSpPr>
          <p:cNvPr id="29" name="Oval 28">
            <a:extLst>
              <a:ext uri="{FF2B5EF4-FFF2-40B4-BE49-F238E27FC236}">
                <a16:creationId xmlns:a16="http://schemas.microsoft.com/office/drawing/2014/main" id="{4DAC554B-5842-599B-BBDE-CA67577648D3}"/>
              </a:ext>
            </a:extLst>
          </p:cNvPr>
          <p:cNvSpPr/>
          <p:nvPr/>
        </p:nvSpPr>
        <p:spPr>
          <a:xfrm>
            <a:off x="1570462" y="1756316"/>
            <a:ext cx="1282389" cy="594731"/>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a:rPr>
              <a:t>Endometrial cancer</a:t>
            </a:r>
            <a:endParaRPr lang="en-US" sz="1100" dirty="0" err="1">
              <a:cs typeface="Calibri" panose="020F0502020204030204"/>
            </a:endParaRPr>
          </a:p>
        </p:txBody>
      </p:sp>
      <p:sp>
        <p:nvSpPr>
          <p:cNvPr id="30" name="TextBox 27">
            <a:extLst>
              <a:ext uri="{FF2B5EF4-FFF2-40B4-BE49-F238E27FC236}">
                <a16:creationId xmlns:a16="http://schemas.microsoft.com/office/drawing/2014/main" id="{CA69BC25-108E-C70D-C8D9-BC49B3915FCA}"/>
              </a:ext>
            </a:extLst>
          </p:cNvPr>
          <p:cNvSpPr txBox="1"/>
          <p:nvPr/>
        </p:nvSpPr>
        <p:spPr>
          <a:xfrm>
            <a:off x="7670182" y="6397083"/>
            <a:ext cx="4880516"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hlinkClick r:id="rId2"/>
              </a:rPr>
              <a:t>https://herbstkralovetzlab.weebly.com/</a:t>
            </a:r>
            <a:endParaRPr lang="en-US"/>
          </a:p>
        </p:txBody>
      </p:sp>
      <p:sp>
        <p:nvSpPr>
          <p:cNvPr id="31" name="Oval 30">
            <a:extLst>
              <a:ext uri="{FF2B5EF4-FFF2-40B4-BE49-F238E27FC236}">
                <a16:creationId xmlns:a16="http://schemas.microsoft.com/office/drawing/2014/main" id="{230EA455-2DE3-ADF2-2660-2FBB2F2882B1}"/>
              </a:ext>
            </a:extLst>
          </p:cNvPr>
          <p:cNvSpPr/>
          <p:nvPr/>
        </p:nvSpPr>
        <p:spPr>
          <a:xfrm>
            <a:off x="9404192" y="5008752"/>
            <a:ext cx="1412486" cy="594731"/>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Drug Discovery</a:t>
            </a:r>
          </a:p>
        </p:txBody>
      </p:sp>
      <p:sp>
        <p:nvSpPr>
          <p:cNvPr id="32" name="Oval 31">
            <a:extLst>
              <a:ext uri="{FF2B5EF4-FFF2-40B4-BE49-F238E27FC236}">
                <a16:creationId xmlns:a16="http://schemas.microsoft.com/office/drawing/2014/main" id="{22462F9B-03CB-591B-EB3A-E2FC04E7B619}"/>
              </a:ext>
            </a:extLst>
          </p:cNvPr>
          <p:cNvSpPr/>
          <p:nvPr/>
        </p:nvSpPr>
        <p:spPr>
          <a:xfrm>
            <a:off x="8205435" y="1895703"/>
            <a:ext cx="1273096" cy="696950"/>
          </a:xfrm>
          <a:prstGeom prst="ellipse">
            <a:avLst/>
          </a:prstGeom>
          <a:solidFill>
            <a:srgbClr val="096E38">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100" dirty="0">
                <a:cs typeface="Calibri" panose="020F0502020204030204"/>
              </a:rPr>
              <a:t>Beneficial Bacteria</a:t>
            </a:r>
          </a:p>
        </p:txBody>
      </p:sp>
      <p:cxnSp>
        <p:nvCxnSpPr>
          <p:cNvPr id="33" name="Straight Arrow Connector 32">
            <a:extLst>
              <a:ext uri="{FF2B5EF4-FFF2-40B4-BE49-F238E27FC236}">
                <a16:creationId xmlns:a16="http://schemas.microsoft.com/office/drawing/2014/main" id="{FAC4D3C8-E829-1DBA-87C1-1BF34CCC90AE}"/>
              </a:ext>
            </a:extLst>
          </p:cNvPr>
          <p:cNvCxnSpPr>
            <a:cxnSpLocks/>
          </p:cNvCxnSpPr>
          <p:nvPr/>
        </p:nvCxnSpPr>
        <p:spPr>
          <a:xfrm>
            <a:off x="1996068" y="1587189"/>
            <a:ext cx="189572" cy="170986"/>
          </a:xfrm>
          <a:prstGeom prst="straightConnector1">
            <a:avLst/>
          </a:prstGeom>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CEF7A44C-612C-EC19-C87E-07EE767AC490}"/>
              </a:ext>
            </a:extLst>
          </p:cNvPr>
          <p:cNvCxnSpPr>
            <a:cxnSpLocks/>
          </p:cNvCxnSpPr>
          <p:nvPr/>
        </p:nvCxnSpPr>
        <p:spPr>
          <a:xfrm>
            <a:off x="583579" y="1550017"/>
            <a:ext cx="3720" cy="208157"/>
          </a:xfrm>
          <a:prstGeom prst="straightConnector1">
            <a:avLst/>
          </a:prstGeom>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B230A845-E30B-9668-7670-9AA51543395D}"/>
              </a:ext>
            </a:extLst>
          </p:cNvPr>
          <p:cNvCxnSpPr>
            <a:cxnSpLocks/>
          </p:cNvCxnSpPr>
          <p:nvPr/>
        </p:nvCxnSpPr>
        <p:spPr>
          <a:xfrm>
            <a:off x="2683727" y="3204115"/>
            <a:ext cx="319668" cy="245327"/>
          </a:xfrm>
          <a:prstGeom prst="straightConnector1">
            <a:avLst/>
          </a:prstGeom>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5E37BCAA-62C9-CB86-B64C-84A0B1A4950F}"/>
              </a:ext>
            </a:extLst>
          </p:cNvPr>
          <p:cNvCxnSpPr>
            <a:cxnSpLocks/>
          </p:cNvCxnSpPr>
          <p:nvPr/>
        </p:nvCxnSpPr>
        <p:spPr>
          <a:xfrm>
            <a:off x="10638262" y="1085382"/>
            <a:ext cx="347548" cy="50181"/>
          </a:xfrm>
          <a:prstGeom prst="straightConnector1">
            <a:avLst/>
          </a:prstGeom>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462D8077-4BAE-0808-49AA-CDE6E533D9E8}"/>
              </a:ext>
            </a:extLst>
          </p:cNvPr>
          <p:cNvCxnSpPr>
            <a:cxnSpLocks/>
          </p:cNvCxnSpPr>
          <p:nvPr/>
        </p:nvCxnSpPr>
        <p:spPr>
          <a:xfrm>
            <a:off x="10238677" y="1392040"/>
            <a:ext cx="412596" cy="477644"/>
          </a:xfrm>
          <a:prstGeom prst="straightConnector1">
            <a:avLst/>
          </a:prstGeom>
        </p:spPr>
        <p:style>
          <a:lnRef idx="1">
            <a:schemeClr val="dk1"/>
          </a:lnRef>
          <a:fillRef idx="0">
            <a:schemeClr val="dk1"/>
          </a:fillRef>
          <a:effectRef idx="0">
            <a:schemeClr val="dk1"/>
          </a:effectRef>
          <a:fontRef idx="minor">
            <a:schemeClr val="tx1"/>
          </a:fontRef>
        </p:style>
      </p:cxnSp>
      <p:cxnSp>
        <p:nvCxnSpPr>
          <p:cNvPr id="38" name="Straight Arrow Connector 37">
            <a:extLst>
              <a:ext uri="{FF2B5EF4-FFF2-40B4-BE49-F238E27FC236}">
                <a16:creationId xmlns:a16="http://schemas.microsoft.com/office/drawing/2014/main" id="{B7025E6F-111A-6EA3-9A07-9C95B338898B}"/>
              </a:ext>
            </a:extLst>
          </p:cNvPr>
          <p:cNvCxnSpPr>
            <a:cxnSpLocks/>
          </p:cNvCxnSpPr>
          <p:nvPr/>
        </p:nvCxnSpPr>
        <p:spPr>
          <a:xfrm flipH="1">
            <a:off x="8802030" y="1550014"/>
            <a:ext cx="14866" cy="347548"/>
          </a:xfrm>
          <a:prstGeom prst="straightConnector1">
            <a:avLst/>
          </a:prstGeom>
        </p:spPr>
        <p:style>
          <a:lnRef idx="1">
            <a:schemeClr val="dk1"/>
          </a:lnRef>
          <a:fillRef idx="0">
            <a:schemeClr val="dk1"/>
          </a:fillRef>
          <a:effectRef idx="0">
            <a:schemeClr val="dk1"/>
          </a:effectRef>
          <a:fontRef idx="minor">
            <a:schemeClr val="tx1"/>
          </a:fontRef>
        </p:style>
      </p:cxnSp>
      <p:cxnSp>
        <p:nvCxnSpPr>
          <p:cNvPr id="39" name="Straight Arrow Connector 38">
            <a:extLst>
              <a:ext uri="{FF2B5EF4-FFF2-40B4-BE49-F238E27FC236}">
                <a16:creationId xmlns:a16="http://schemas.microsoft.com/office/drawing/2014/main" id="{DEA601E2-4AB9-D54E-8BB9-FA52ADBB6885}"/>
              </a:ext>
            </a:extLst>
          </p:cNvPr>
          <p:cNvCxnSpPr>
            <a:cxnSpLocks/>
          </p:cNvCxnSpPr>
          <p:nvPr/>
        </p:nvCxnSpPr>
        <p:spPr>
          <a:xfrm>
            <a:off x="1745166" y="3501480"/>
            <a:ext cx="180278" cy="421888"/>
          </a:xfrm>
          <a:prstGeom prst="straightConnector1">
            <a:avLst/>
          </a:prstGeom>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AD9EF9C9-5CF5-10CE-0BD1-2295AD7EE28D}"/>
              </a:ext>
            </a:extLst>
          </p:cNvPr>
          <p:cNvCxnSpPr>
            <a:cxnSpLocks/>
          </p:cNvCxnSpPr>
          <p:nvPr/>
        </p:nvCxnSpPr>
        <p:spPr>
          <a:xfrm flipH="1">
            <a:off x="522249" y="3436431"/>
            <a:ext cx="61331" cy="403302"/>
          </a:xfrm>
          <a:prstGeom prst="straightConnector1">
            <a:avLst/>
          </a:prstGeom>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8C352D25-C4D9-1E75-EB58-633C7184A339}"/>
              </a:ext>
            </a:extLst>
          </p:cNvPr>
          <p:cNvCxnSpPr>
            <a:cxnSpLocks/>
          </p:cNvCxnSpPr>
          <p:nvPr/>
        </p:nvCxnSpPr>
        <p:spPr>
          <a:xfrm flipH="1">
            <a:off x="2984810" y="5443650"/>
            <a:ext cx="24160" cy="245328"/>
          </a:xfrm>
          <a:prstGeom prst="straightConnector1">
            <a:avLst/>
          </a:prstGeom>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C9D62535-C6F1-1DC9-C52B-17EA48B0DF26}"/>
              </a:ext>
            </a:extLst>
          </p:cNvPr>
          <p:cNvCxnSpPr>
            <a:cxnSpLocks/>
          </p:cNvCxnSpPr>
          <p:nvPr/>
        </p:nvCxnSpPr>
        <p:spPr>
          <a:xfrm flipH="1">
            <a:off x="940419" y="5443650"/>
            <a:ext cx="293648" cy="208158"/>
          </a:xfrm>
          <a:prstGeom prst="straightConnector1">
            <a:avLst/>
          </a:prstGeom>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80ADE3C7-A706-BAD7-A211-1AB024099A1F}"/>
              </a:ext>
            </a:extLst>
          </p:cNvPr>
          <p:cNvCxnSpPr>
            <a:cxnSpLocks/>
          </p:cNvCxnSpPr>
          <p:nvPr/>
        </p:nvCxnSpPr>
        <p:spPr>
          <a:xfrm flipH="1">
            <a:off x="8653346" y="4198429"/>
            <a:ext cx="42744" cy="328963"/>
          </a:xfrm>
          <a:prstGeom prst="straightConnector1">
            <a:avLst/>
          </a:prstGeom>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60A71F4F-AB7A-A0ED-C5A3-CCA71A60DF64}"/>
              </a:ext>
            </a:extLst>
          </p:cNvPr>
          <p:cNvCxnSpPr>
            <a:cxnSpLocks/>
          </p:cNvCxnSpPr>
          <p:nvPr/>
        </p:nvCxnSpPr>
        <p:spPr>
          <a:xfrm>
            <a:off x="10926335" y="3975405"/>
            <a:ext cx="412597" cy="338255"/>
          </a:xfrm>
          <a:prstGeom prst="straightConnector1">
            <a:avLst/>
          </a:prstGeom>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1B5194CF-118F-694E-F92F-F42FDDCF0657}"/>
              </a:ext>
            </a:extLst>
          </p:cNvPr>
          <p:cNvCxnSpPr>
            <a:cxnSpLocks/>
          </p:cNvCxnSpPr>
          <p:nvPr/>
        </p:nvCxnSpPr>
        <p:spPr>
          <a:xfrm>
            <a:off x="9978481" y="4291358"/>
            <a:ext cx="124524" cy="709959"/>
          </a:xfrm>
          <a:prstGeom prst="straightConnector1">
            <a:avLst/>
          </a:prstGeom>
        </p:spPr>
        <p:style>
          <a:lnRef idx="1">
            <a:schemeClr val="dk1"/>
          </a:lnRef>
          <a:fillRef idx="0">
            <a:schemeClr val="dk1"/>
          </a:fillRef>
          <a:effectRef idx="0">
            <a:schemeClr val="dk1"/>
          </a:effectRef>
          <a:fontRef idx="minor">
            <a:schemeClr val="tx1"/>
          </a:fontRef>
        </p:style>
      </p:cxnSp>
      <p:cxnSp>
        <p:nvCxnSpPr>
          <p:cNvPr id="46" name="Straight Arrow Connector 45">
            <a:extLst>
              <a:ext uri="{FF2B5EF4-FFF2-40B4-BE49-F238E27FC236}">
                <a16:creationId xmlns:a16="http://schemas.microsoft.com/office/drawing/2014/main" id="{D034A260-BC13-6B3F-22D0-9B713CFB62A8}"/>
              </a:ext>
            </a:extLst>
          </p:cNvPr>
          <p:cNvCxnSpPr>
            <a:cxnSpLocks/>
          </p:cNvCxnSpPr>
          <p:nvPr/>
        </p:nvCxnSpPr>
        <p:spPr>
          <a:xfrm>
            <a:off x="6698163" y="5229917"/>
            <a:ext cx="40892" cy="282500"/>
          </a:xfrm>
          <a:prstGeom prst="straightConnector1">
            <a:avLst/>
          </a:prstGeom>
        </p:spPr>
        <p:style>
          <a:lnRef idx="1">
            <a:schemeClr val="dk1"/>
          </a:lnRef>
          <a:fillRef idx="0">
            <a:schemeClr val="dk1"/>
          </a:fillRef>
          <a:effectRef idx="0">
            <a:schemeClr val="dk1"/>
          </a:effectRef>
          <a:fontRef idx="minor">
            <a:schemeClr val="tx1"/>
          </a:fontRef>
        </p:style>
      </p:cxnSp>
      <p:cxnSp>
        <p:nvCxnSpPr>
          <p:cNvPr id="47" name="Straight Arrow Connector 46">
            <a:extLst>
              <a:ext uri="{FF2B5EF4-FFF2-40B4-BE49-F238E27FC236}">
                <a16:creationId xmlns:a16="http://schemas.microsoft.com/office/drawing/2014/main" id="{362F518D-3534-A930-80D4-AF85DBA342A3}"/>
              </a:ext>
            </a:extLst>
          </p:cNvPr>
          <p:cNvCxnSpPr>
            <a:cxnSpLocks/>
          </p:cNvCxnSpPr>
          <p:nvPr/>
        </p:nvCxnSpPr>
        <p:spPr>
          <a:xfrm flipH="1">
            <a:off x="4982738" y="5285673"/>
            <a:ext cx="210009" cy="254622"/>
          </a:xfrm>
          <a:prstGeom prst="straightConnector1">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12670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6FB50-EAE8-E817-E878-4F78D9124923}"/>
              </a:ext>
            </a:extLst>
          </p:cNvPr>
          <p:cNvSpPr>
            <a:spLocks noGrp="1"/>
          </p:cNvSpPr>
          <p:nvPr>
            <p:ph type="title"/>
          </p:nvPr>
        </p:nvSpPr>
        <p:spPr>
          <a:xfrm>
            <a:off x="277852" y="242904"/>
            <a:ext cx="2920174" cy="517773"/>
          </a:xfrm>
        </p:spPr>
        <p:txBody>
          <a:bodyPr/>
          <a:lstStyle/>
          <a:p>
            <a:r>
              <a:rPr lang="en-US" dirty="0"/>
              <a:t>Open-Science </a:t>
            </a:r>
          </a:p>
        </p:txBody>
      </p:sp>
      <p:pic>
        <p:nvPicPr>
          <p:cNvPr id="4" name="Picture 4" descr="A picture containing text, businesscard, screenshot, vector graphics&#10;&#10;Description automatically generated">
            <a:extLst>
              <a:ext uri="{FF2B5EF4-FFF2-40B4-BE49-F238E27FC236}">
                <a16:creationId xmlns:a16="http://schemas.microsoft.com/office/drawing/2014/main" id="{FC21F77E-E275-887D-2A0E-E0CB49CA9449}"/>
              </a:ext>
            </a:extLst>
          </p:cNvPr>
          <p:cNvPicPr>
            <a:picLocks noChangeAspect="1"/>
          </p:cNvPicPr>
          <p:nvPr/>
        </p:nvPicPr>
        <p:blipFill>
          <a:blip r:embed="rId2"/>
          <a:stretch>
            <a:fillRect/>
          </a:stretch>
        </p:blipFill>
        <p:spPr>
          <a:xfrm>
            <a:off x="77143" y="1761407"/>
            <a:ext cx="12028308" cy="4332371"/>
          </a:xfrm>
          <a:prstGeom prst="rect">
            <a:avLst/>
          </a:prstGeom>
        </p:spPr>
      </p:pic>
    </p:spTree>
    <p:extLst>
      <p:ext uri="{BB962C8B-B14F-4D97-AF65-F5344CB8AC3E}">
        <p14:creationId xmlns:p14="http://schemas.microsoft.com/office/powerpoint/2010/main" val="12266066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F00EA-C690-2A84-13F6-6D334129448D}"/>
              </a:ext>
            </a:extLst>
          </p:cNvPr>
          <p:cNvSpPr>
            <a:spLocks noGrp="1"/>
          </p:cNvSpPr>
          <p:nvPr>
            <p:ph type="title"/>
          </p:nvPr>
        </p:nvSpPr>
        <p:spPr>
          <a:xfrm>
            <a:off x="218195" y="201029"/>
            <a:ext cx="4907202" cy="520182"/>
          </a:xfrm>
        </p:spPr>
        <p:txBody>
          <a:bodyPr>
            <a:normAutofit/>
          </a:bodyPr>
          <a:lstStyle/>
          <a:p>
            <a:r>
              <a:rPr lang="en-US" dirty="0"/>
              <a:t>Data Management</a:t>
            </a:r>
          </a:p>
        </p:txBody>
      </p:sp>
      <p:sp>
        <p:nvSpPr>
          <p:cNvPr id="3" name="Content Placeholder 2">
            <a:extLst>
              <a:ext uri="{FF2B5EF4-FFF2-40B4-BE49-F238E27FC236}">
                <a16:creationId xmlns:a16="http://schemas.microsoft.com/office/drawing/2014/main" id="{D8414950-72CF-4A7D-2E01-6191554E8740}"/>
              </a:ext>
            </a:extLst>
          </p:cNvPr>
          <p:cNvSpPr>
            <a:spLocks noGrp="1"/>
          </p:cNvSpPr>
          <p:nvPr>
            <p:ph idx="1"/>
          </p:nvPr>
        </p:nvSpPr>
        <p:spPr>
          <a:xfrm>
            <a:off x="115976" y="5298429"/>
            <a:ext cx="11778169" cy="759767"/>
          </a:xfrm>
        </p:spPr>
        <p:txBody>
          <a:bodyPr vert="horz" lIns="0" tIns="0" rIns="0" bIns="0" rtlCol="0" anchor="t">
            <a:noAutofit/>
          </a:bodyPr>
          <a:lstStyle/>
          <a:p>
            <a:r>
              <a:rPr lang="en-US" sz="2800" dirty="0">
                <a:ea typeface="+mn-lt"/>
                <a:cs typeface="+mn-lt"/>
              </a:rPr>
              <a:t>https://data.library.arizona.edu/data-management/best-practices</a:t>
            </a:r>
            <a:endParaRPr lang="en-US">
              <a:solidFill>
                <a:srgbClr val="FFFFFF">
                  <a:alpha val="58000"/>
                </a:srgbClr>
              </a:solidFill>
              <a:ea typeface="+mn-lt"/>
              <a:cs typeface="+mn-lt"/>
            </a:endParaRPr>
          </a:p>
        </p:txBody>
      </p:sp>
      <p:pic>
        <p:nvPicPr>
          <p:cNvPr id="4" name="Picture 4" descr="Diagram&#10;&#10;Description automatically generated">
            <a:extLst>
              <a:ext uri="{FF2B5EF4-FFF2-40B4-BE49-F238E27FC236}">
                <a16:creationId xmlns:a16="http://schemas.microsoft.com/office/drawing/2014/main" id="{E1B430C3-654A-853F-0CFD-A56DAF2D8346}"/>
              </a:ext>
            </a:extLst>
          </p:cNvPr>
          <p:cNvPicPr>
            <a:picLocks noChangeAspect="1"/>
          </p:cNvPicPr>
          <p:nvPr/>
        </p:nvPicPr>
        <p:blipFill>
          <a:blip r:embed="rId2"/>
          <a:stretch>
            <a:fillRect/>
          </a:stretch>
        </p:blipFill>
        <p:spPr>
          <a:xfrm>
            <a:off x="4968994" y="841669"/>
            <a:ext cx="5979348" cy="4026959"/>
          </a:xfrm>
          <a:prstGeom prst="rect">
            <a:avLst/>
          </a:prstGeom>
        </p:spPr>
      </p:pic>
      <p:sp>
        <p:nvSpPr>
          <p:cNvPr id="5" name="TextBox 4">
            <a:extLst>
              <a:ext uri="{FF2B5EF4-FFF2-40B4-BE49-F238E27FC236}">
                <a16:creationId xmlns:a16="http://schemas.microsoft.com/office/drawing/2014/main" id="{811E096A-EAA0-F2FB-70E4-45A9A4A4A9EE}"/>
              </a:ext>
            </a:extLst>
          </p:cNvPr>
          <p:cNvSpPr txBox="1"/>
          <p:nvPr/>
        </p:nvSpPr>
        <p:spPr>
          <a:xfrm>
            <a:off x="218252" y="5956771"/>
            <a:ext cx="1054194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https://data.library.arizona.edu/data-management/nih-data-management-sharing-policy-2023</a:t>
            </a:r>
          </a:p>
        </p:txBody>
      </p:sp>
      <p:sp>
        <p:nvSpPr>
          <p:cNvPr id="6" name="TextBox 5">
            <a:extLst>
              <a:ext uri="{FF2B5EF4-FFF2-40B4-BE49-F238E27FC236}">
                <a16:creationId xmlns:a16="http://schemas.microsoft.com/office/drawing/2014/main" id="{FE5D143A-AD48-EDAB-77DA-5FEE0DA9994C}"/>
              </a:ext>
            </a:extLst>
          </p:cNvPr>
          <p:cNvSpPr txBox="1"/>
          <p:nvPr/>
        </p:nvSpPr>
        <p:spPr>
          <a:xfrm>
            <a:off x="218252" y="839140"/>
            <a:ext cx="4502385"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linkClick r:id="rId3"/>
              </a:rPr>
              <a:t>The 2023 policy</a:t>
            </a:r>
            <a:r>
              <a:rPr lang="en-US" dirty="0"/>
              <a:t> is entirely new. Beginning in 2023, </a:t>
            </a:r>
            <a:r>
              <a:rPr lang="en-US" b="1" dirty="0"/>
              <a:t>ALL </a:t>
            </a:r>
            <a:r>
              <a:rPr lang="en-US" dirty="0"/>
              <a:t>grant applications or renewals that generate Scientific Data must now include a </a:t>
            </a:r>
            <a:r>
              <a:rPr lang="en-US" b="1" dirty="0"/>
              <a:t>robust and detailed plan</a:t>
            </a:r>
            <a:r>
              <a:rPr lang="en-US" dirty="0"/>
              <a:t> for how you will manage and share data during the entire funded period. This includes information on data storage, access policies/procedures, preservation, metadata standards, distribution approaches, and more.  You must provide this information in a </a:t>
            </a:r>
            <a:r>
              <a:rPr lang="en-US" b="1" dirty="0"/>
              <a:t>data management and sharing plan (DMSP)</a:t>
            </a:r>
            <a:r>
              <a:rPr lang="en-US" dirty="0"/>
              <a:t>. The DMSP is similar to what other funders call a data management plan (DMP).</a:t>
            </a:r>
          </a:p>
        </p:txBody>
      </p:sp>
    </p:spTree>
    <p:extLst>
      <p:ext uri="{BB962C8B-B14F-4D97-AF65-F5344CB8AC3E}">
        <p14:creationId xmlns:p14="http://schemas.microsoft.com/office/powerpoint/2010/main" val="315547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619B4-0544-47ED-FD27-D2A31DFBD1A7}"/>
              </a:ext>
            </a:extLst>
          </p:cNvPr>
          <p:cNvSpPr>
            <a:spLocks noGrp="1"/>
          </p:cNvSpPr>
          <p:nvPr>
            <p:ph type="title"/>
          </p:nvPr>
        </p:nvSpPr>
        <p:spPr>
          <a:xfrm>
            <a:off x="97390" y="-3410"/>
            <a:ext cx="12094346" cy="1477328"/>
          </a:xfrm>
        </p:spPr>
        <p:txBody>
          <a:bodyPr/>
          <a:lstStyle/>
          <a:p>
            <a:r>
              <a:rPr lang="en-US" dirty="0">
                <a:ea typeface="+mj-lt"/>
                <a:cs typeface="+mj-lt"/>
              </a:rPr>
              <a:t>Strengthening The Organization and Reporting of Microbiome Studies (</a:t>
            </a:r>
            <a:r>
              <a:rPr lang="en-US" dirty="0"/>
              <a:t>STORMS)</a:t>
            </a:r>
          </a:p>
        </p:txBody>
      </p:sp>
      <p:sp>
        <p:nvSpPr>
          <p:cNvPr id="3" name="Content Placeholder 2">
            <a:extLst>
              <a:ext uri="{FF2B5EF4-FFF2-40B4-BE49-F238E27FC236}">
                <a16:creationId xmlns:a16="http://schemas.microsoft.com/office/drawing/2014/main" id="{CCEF3239-0A27-B875-B443-631BED00EE77}"/>
              </a:ext>
            </a:extLst>
          </p:cNvPr>
          <p:cNvSpPr>
            <a:spLocks noGrp="1"/>
          </p:cNvSpPr>
          <p:nvPr>
            <p:ph idx="1"/>
          </p:nvPr>
        </p:nvSpPr>
        <p:spPr>
          <a:xfrm>
            <a:off x="97390" y="6333015"/>
            <a:ext cx="4669496" cy="383815"/>
          </a:xfrm>
        </p:spPr>
        <p:txBody>
          <a:bodyPr vert="horz" lIns="0" tIns="0" rIns="0" bIns="0" rtlCol="0" anchor="t">
            <a:normAutofit/>
          </a:bodyPr>
          <a:lstStyle/>
          <a:p>
            <a:r>
              <a:rPr lang="en-US" dirty="0">
                <a:ea typeface="+mn-lt"/>
                <a:cs typeface="+mn-lt"/>
              </a:rPr>
              <a:t>https://www.stormsmicrobiome.org/</a:t>
            </a:r>
            <a:endParaRPr lang="en-US"/>
          </a:p>
        </p:txBody>
      </p:sp>
      <p:pic>
        <p:nvPicPr>
          <p:cNvPr id="4" name="Picture 4">
            <a:extLst>
              <a:ext uri="{FF2B5EF4-FFF2-40B4-BE49-F238E27FC236}">
                <a16:creationId xmlns:a16="http://schemas.microsoft.com/office/drawing/2014/main" id="{D0938729-E077-7715-7C70-F0540FE95FE5}"/>
              </a:ext>
            </a:extLst>
          </p:cNvPr>
          <p:cNvPicPr>
            <a:picLocks noChangeAspect="1"/>
          </p:cNvPicPr>
          <p:nvPr/>
        </p:nvPicPr>
        <p:blipFill>
          <a:blip r:embed="rId2"/>
          <a:stretch>
            <a:fillRect/>
          </a:stretch>
        </p:blipFill>
        <p:spPr>
          <a:xfrm>
            <a:off x="979449" y="1328736"/>
            <a:ext cx="8293570" cy="4656901"/>
          </a:xfrm>
          <a:prstGeom prst="rect">
            <a:avLst/>
          </a:prstGeom>
        </p:spPr>
      </p:pic>
    </p:spTree>
    <p:extLst>
      <p:ext uri="{BB962C8B-B14F-4D97-AF65-F5344CB8AC3E}">
        <p14:creationId xmlns:p14="http://schemas.microsoft.com/office/powerpoint/2010/main" val="2053787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619B4-0544-47ED-FD27-D2A31DFBD1A7}"/>
              </a:ext>
            </a:extLst>
          </p:cNvPr>
          <p:cNvSpPr>
            <a:spLocks noGrp="1"/>
          </p:cNvSpPr>
          <p:nvPr>
            <p:ph type="title"/>
          </p:nvPr>
        </p:nvSpPr>
        <p:spPr>
          <a:xfrm>
            <a:off x="97390" y="-3410"/>
            <a:ext cx="12094346" cy="1477328"/>
          </a:xfrm>
        </p:spPr>
        <p:txBody>
          <a:bodyPr/>
          <a:lstStyle/>
          <a:p>
            <a:r>
              <a:rPr lang="en-US" dirty="0" err="1"/>
              <a:t>DbGaP</a:t>
            </a:r>
            <a:r>
              <a:rPr lang="en-US"/>
              <a:t> - </a:t>
            </a:r>
            <a:r>
              <a:rPr lang="en-US">
                <a:ea typeface="+mj-lt"/>
                <a:cs typeface="+mj-lt"/>
              </a:rPr>
              <a:t>database of Genotypes and Phenotypes</a:t>
            </a:r>
            <a:endParaRPr lang="en-US"/>
          </a:p>
        </p:txBody>
      </p:sp>
      <p:sp>
        <p:nvSpPr>
          <p:cNvPr id="3" name="Content Placeholder 2">
            <a:extLst>
              <a:ext uri="{FF2B5EF4-FFF2-40B4-BE49-F238E27FC236}">
                <a16:creationId xmlns:a16="http://schemas.microsoft.com/office/drawing/2014/main" id="{CCEF3239-0A27-B875-B443-631BED00EE77}"/>
              </a:ext>
            </a:extLst>
          </p:cNvPr>
          <p:cNvSpPr>
            <a:spLocks noGrp="1"/>
          </p:cNvSpPr>
          <p:nvPr>
            <p:ph idx="1"/>
          </p:nvPr>
        </p:nvSpPr>
        <p:spPr>
          <a:xfrm>
            <a:off x="59072" y="1876429"/>
            <a:ext cx="4520353" cy="2063953"/>
          </a:xfrm>
        </p:spPr>
        <p:txBody>
          <a:bodyPr vert="horz" lIns="0" tIns="0" rIns="0" bIns="0" rtlCol="0" anchor="t">
            <a:normAutofit fontScale="70000" lnSpcReduction="20000"/>
          </a:bodyPr>
          <a:lstStyle/>
          <a:p>
            <a:r>
              <a:rPr lang="en-US" dirty="0">
                <a:ea typeface="+mn-lt"/>
                <a:cs typeface="+mn-lt"/>
                <a:hlinkClick r:id="rId2"/>
              </a:rPr>
              <a:t>https://www.ncbi.nlm.nih.gov/gap/</a:t>
            </a:r>
            <a:endParaRPr lang="en-US" dirty="0">
              <a:ea typeface="+mn-lt"/>
              <a:cs typeface="+mn-lt"/>
            </a:endParaRPr>
          </a:p>
          <a:p>
            <a:r>
              <a:rPr lang="en-US" dirty="0">
                <a:ea typeface="+mn-lt"/>
                <a:cs typeface="+mn-lt"/>
                <a:hlinkClick r:id="rId3"/>
              </a:rPr>
              <a:t>https://www.ncbi.nlm.nih.gov/genome/microbes/</a:t>
            </a:r>
            <a:endParaRPr lang="en-US" dirty="0">
              <a:ea typeface="+mn-lt"/>
              <a:cs typeface="+mn-lt"/>
            </a:endParaRPr>
          </a:p>
          <a:p>
            <a:r>
              <a:rPr lang="en-US" dirty="0">
                <a:ea typeface="+mn-lt"/>
                <a:cs typeface="+mn-lt"/>
              </a:rPr>
              <a:t>chrome-extension://efaidnbmnnnibpcajpcglclefindmkaj/https://www.ncbi.nlm.nih.gov/projects/gap/cgi-bin/GetPdf.cgi?document_name=HowToSubmit.pdf</a:t>
            </a:r>
            <a:endParaRPr lang="en-US" dirty="0">
              <a:solidFill>
                <a:srgbClr val="FFFFFF">
                  <a:alpha val="58000"/>
                </a:srgbClr>
              </a:solidFill>
            </a:endParaRPr>
          </a:p>
        </p:txBody>
      </p:sp>
      <p:pic>
        <p:nvPicPr>
          <p:cNvPr id="4" name="Picture 4" descr="Graphical user interface, text, website&#10;&#10;Description automatically generated">
            <a:extLst>
              <a:ext uri="{FF2B5EF4-FFF2-40B4-BE49-F238E27FC236}">
                <a16:creationId xmlns:a16="http://schemas.microsoft.com/office/drawing/2014/main" id="{16746ED1-FEA7-6687-B08C-759A53E75A01}"/>
              </a:ext>
            </a:extLst>
          </p:cNvPr>
          <p:cNvPicPr>
            <a:picLocks noChangeAspect="1"/>
          </p:cNvPicPr>
          <p:nvPr/>
        </p:nvPicPr>
        <p:blipFill rotWithShape="1">
          <a:blip r:embed="rId4"/>
          <a:srcRect l="16151" t="9756" r="17182" b="-610"/>
          <a:stretch/>
        </p:blipFill>
        <p:spPr>
          <a:xfrm>
            <a:off x="4931363" y="832439"/>
            <a:ext cx="6758282" cy="5193103"/>
          </a:xfrm>
          <a:prstGeom prst="rect">
            <a:avLst/>
          </a:prstGeom>
        </p:spPr>
      </p:pic>
    </p:spTree>
    <p:extLst>
      <p:ext uri="{BB962C8B-B14F-4D97-AF65-F5344CB8AC3E}">
        <p14:creationId xmlns:p14="http://schemas.microsoft.com/office/powerpoint/2010/main" val="1327512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FBE29-DCC8-E2F5-0349-2C2B6817E984}"/>
              </a:ext>
            </a:extLst>
          </p:cNvPr>
          <p:cNvSpPr>
            <a:spLocks noGrp="1"/>
          </p:cNvSpPr>
          <p:nvPr>
            <p:ph type="title"/>
          </p:nvPr>
        </p:nvSpPr>
        <p:spPr>
          <a:xfrm>
            <a:off x="88098" y="182444"/>
            <a:ext cx="10728322" cy="575938"/>
          </a:xfrm>
        </p:spPr>
        <p:txBody>
          <a:bodyPr/>
          <a:lstStyle/>
          <a:p>
            <a:r>
              <a:rPr lang="en-US" dirty="0"/>
              <a:t>Biospecimen Repositories -BEI</a:t>
            </a:r>
          </a:p>
        </p:txBody>
      </p:sp>
      <p:pic>
        <p:nvPicPr>
          <p:cNvPr id="4" name="Picture 4" descr="A picture containing indoor, plastic&#10;&#10;Description automatically generated">
            <a:extLst>
              <a:ext uri="{FF2B5EF4-FFF2-40B4-BE49-F238E27FC236}">
                <a16:creationId xmlns:a16="http://schemas.microsoft.com/office/drawing/2014/main" id="{C30DC017-D04F-A941-F7C5-83AA2DD37C2C}"/>
              </a:ext>
            </a:extLst>
          </p:cNvPr>
          <p:cNvPicPr>
            <a:picLocks noGrp="1" noChangeAspect="1"/>
          </p:cNvPicPr>
          <p:nvPr>
            <p:ph idx="1"/>
          </p:nvPr>
        </p:nvPicPr>
        <p:blipFill rotWithShape="1">
          <a:blip r:embed="rId2"/>
          <a:srcRect t="6414" b="31195"/>
          <a:stretch/>
        </p:blipFill>
        <p:spPr>
          <a:xfrm>
            <a:off x="186549" y="929835"/>
            <a:ext cx="3434335" cy="3810400"/>
          </a:xfrm>
        </p:spPr>
      </p:pic>
      <p:sp>
        <p:nvSpPr>
          <p:cNvPr id="5" name="TextBox 4">
            <a:extLst>
              <a:ext uri="{FF2B5EF4-FFF2-40B4-BE49-F238E27FC236}">
                <a16:creationId xmlns:a16="http://schemas.microsoft.com/office/drawing/2014/main" id="{C67654B4-768C-018A-DFF2-ADCB7531B197}"/>
              </a:ext>
            </a:extLst>
          </p:cNvPr>
          <p:cNvSpPr txBox="1"/>
          <p:nvPr/>
        </p:nvSpPr>
        <p:spPr>
          <a:xfrm>
            <a:off x="30104" y="4818474"/>
            <a:ext cx="492571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https://www.beiresources.org/Home.aspx</a:t>
            </a:r>
          </a:p>
        </p:txBody>
      </p:sp>
      <p:pic>
        <p:nvPicPr>
          <p:cNvPr id="6" name="Picture 6" descr="Graphical user interface, text&#10;&#10;Description automatically generated">
            <a:extLst>
              <a:ext uri="{FF2B5EF4-FFF2-40B4-BE49-F238E27FC236}">
                <a16:creationId xmlns:a16="http://schemas.microsoft.com/office/drawing/2014/main" id="{58AD9E68-B75D-348F-D891-087BDF921C1A}"/>
              </a:ext>
            </a:extLst>
          </p:cNvPr>
          <p:cNvPicPr>
            <a:picLocks noChangeAspect="1"/>
          </p:cNvPicPr>
          <p:nvPr/>
        </p:nvPicPr>
        <p:blipFill rotWithShape="1">
          <a:blip r:embed="rId3"/>
          <a:srcRect l="16850" t="7843" r="17949" b="5229"/>
          <a:stretch/>
        </p:blipFill>
        <p:spPr>
          <a:xfrm>
            <a:off x="5305927" y="932949"/>
            <a:ext cx="6230266" cy="4670082"/>
          </a:xfrm>
          <a:prstGeom prst="rect">
            <a:avLst/>
          </a:prstGeom>
        </p:spPr>
      </p:pic>
      <p:sp>
        <p:nvSpPr>
          <p:cNvPr id="7" name="TextBox 6">
            <a:extLst>
              <a:ext uri="{FF2B5EF4-FFF2-40B4-BE49-F238E27FC236}">
                <a16:creationId xmlns:a16="http://schemas.microsoft.com/office/drawing/2014/main" id="{3A57D15A-F91A-0698-C3D3-EC2D264AB67F}"/>
              </a:ext>
            </a:extLst>
          </p:cNvPr>
          <p:cNvSpPr txBox="1"/>
          <p:nvPr/>
        </p:nvSpPr>
        <p:spPr>
          <a:xfrm>
            <a:off x="30104" y="5994400"/>
            <a:ext cx="9601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https://www.impactt-microbiome.ca/platform-3-microbial-human-tissue-repositories/</a:t>
            </a:r>
            <a:endParaRPr lang="en-US" dirty="0"/>
          </a:p>
        </p:txBody>
      </p:sp>
    </p:spTree>
    <p:extLst>
      <p:ext uri="{BB962C8B-B14F-4D97-AF65-F5344CB8AC3E}">
        <p14:creationId xmlns:p14="http://schemas.microsoft.com/office/powerpoint/2010/main" val="1178176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619B4-0544-47ED-FD27-D2A31DFBD1A7}"/>
              </a:ext>
            </a:extLst>
          </p:cNvPr>
          <p:cNvSpPr>
            <a:spLocks noGrp="1"/>
          </p:cNvSpPr>
          <p:nvPr>
            <p:ph type="title"/>
          </p:nvPr>
        </p:nvSpPr>
        <p:spPr>
          <a:xfrm>
            <a:off x="97390" y="-3410"/>
            <a:ext cx="12094346" cy="1477328"/>
          </a:xfrm>
        </p:spPr>
        <p:txBody>
          <a:bodyPr/>
          <a:lstStyle/>
          <a:p>
            <a:r>
              <a:rPr lang="en-US" dirty="0" err="1"/>
              <a:t>Qiita</a:t>
            </a:r>
          </a:p>
        </p:txBody>
      </p:sp>
      <p:sp>
        <p:nvSpPr>
          <p:cNvPr id="3" name="Content Placeholder 2">
            <a:extLst>
              <a:ext uri="{FF2B5EF4-FFF2-40B4-BE49-F238E27FC236}">
                <a16:creationId xmlns:a16="http://schemas.microsoft.com/office/drawing/2014/main" id="{CCEF3239-0A27-B875-B443-631BED00EE77}"/>
              </a:ext>
            </a:extLst>
          </p:cNvPr>
          <p:cNvSpPr>
            <a:spLocks noGrp="1"/>
          </p:cNvSpPr>
          <p:nvPr>
            <p:ph idx="1"/>
          </p:nvPr>
        </p:nvSpPr>
        <p:spPr>
          <a:xfrm>
            <a:off x="98078" y="738016"/>
            <a:ext cx="5031910" cy="681181"/>
          </a:xfrm>
        </p:spPr>
        <p:txBody>
          <a:bodyPr vert="horz" lIns="0" tIns="0" rIns="0" bIns="0" rtlCol="0" anchor="t">
            <a:normAutofit fontScale="85000" lnSpcReduction="10000"/>
          </a:bodyPr>
          <a:lstStyle/>
          <a:p>
            <a:pPr marL="0" indent="0">
              <a:buNone/>
            </a:pPr>
            <a:endParaRPr lang="en-US" dirty="0">
              <a:solidFill>
                <a:srgbClr val="FFFFFF">
                  <a:alpha val="58000"/>
                </a:srgbClr>
              </a:solidFill>
              <a:ea typeface="+mn-lt"/>
              <a:cs typeface="+mn-lt"/>
            </a:endParaRPr>
          </a:p>
          <a:p>
            <a:r>
              <a:rPr lang="en-US" dirty="0">
                <a:ea typeface="+mn-lt"/>
                <a:cs typeface="+mn-lt"/>
              </a:rPr>
              <a:t>https://qiita.ucsd.edu/</a:t>
            </a:r>
            <a:endParaRPr lang="en-US" dirty="0">
              <a:solidFill>
                <a:srgbClr val="FFFFFF">
                  <a:alpha val="58000"/>
                </a:srgbClr>
              </a:solidFill>
            </a:endParaRPr>
          </a:p>
        </p:txBody>
      </p:sp>
      <p:sp>
        <p:nvSpPr>
          <p:cNvPr id="4" name="TextBox 3">
            <a:extLst>
              <a:ext uri="{FF2B5EF4-FFF2-40B4-BE49-F238E27FC236}">
                <a16:creationId xmlns:a16="http://schemas.microsoft.com/office/drawing/2014/main" id="{A22A714A-7C24-3E32-1773-A357B54FB53C}"/>
              </a:ext>
            </a:extLst>
          </p:cNvPr>
          <p:cNvSpPr txBox="1"/>
          <p:nvPr/>
        </p:nvSpPr>
        <p:spPr>
          <a:xfrm>
            <a:off x="95956" y="4244622"/>
            <a:ext cx="11943643"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t>Qiita</a:t>
            </a:r>
            <a:r>
              <a:rPr lang="en-US" dirty="0"/>
              <a:t> (canonically pronounced cheetah) is a software package intended for analysis and administration of multi-omics datasets.</a:t>
            </a:r>
          </a:p>
          <a:p>
            <a:endParaRPr lang="en-US" dirty="0"/>
          </a:p>
          <a:p>
            <a:r>
              <a:rPr lang="en-US" dirty="0" err="1"/>
              <a:t>Qiita</a:t>
            </a:r>
            <a:r>
              <a:rPr lang="en-US" dirty="0"/>
              <a:t> provides a free and open platform for users to:</a:t>
            </a:r>
          </a:p>
          <a:p>
            <a:pPr>
              <a:buAutoNum type="arabicPeriod"/>
            </a:pPr>
            <a:r>
              <a:rPr lang="en-US" dirty="0"/>
              <a:t>Easily share and reuse existing data-sets in the form of studies.</a:t>
            </a:r>
          </a:p>
          <a:p>
            <a:pPr>
              <a:buAutoNum type="arabicPeriod"/>
            </a:pPr>
            <a:r>
              <a:rPr lang="en-US" dirty="0"/>
              <a:t>Perform analyses (by combining one or more studies/data-sets) using published and unpublished data that meet the standards as described by this documentation.</a:t>
            </a:r>
          </a:p>
          <a:p>
            <a:pPr>
              <a:buAutoNum type="arabicPeriod"/>
            </a:pPr>
            <a:r>
              <a:rPr lang="en-US" dirty="0"/>
              <a:t>Easily interface with the EBI repository for automated deposition. Query and interact with </a:t>
            </a:r>
            <a:r>
              <a:rPr lang="en-US" dirty="0" err="1"/>
              <a:t>Qiita</a:t>
            </a:r>
            <a:r>
              <a:rPr lang="en-US" dirty="0"/>
              <a:t> data programmatically.</a:t>
            </a:r>
          </a:p>
        </p:txBody>
      </p:sp>
      <p:pic>
        <p:nvPicPr>
          <p:cNvPr id="6" name="Picture 6" descr="Map&#10;&#10;Description automatically generated">
            <a:extLst>
              <a:ext uri="{FF2B5EF4-FFF2-40B4-BE49-F238E27FC236}">
                <a16:creationId xmlns:a16="http://schemas.microsoft.com/office/drawing/2014/main" id="{DF5FEE2B-902D-3548-FAE7-2144A6A9BEAE}"/>
              </a:ext>
            </a:extLst>
          </p:cNvPr>
          <p:cNvPicPr>
            <a:picLocks noChangeAspect="1"/>
          </p:cNvPicPr>
          <p:nvPr/>
        </p:nvPicPr>
        <p:blipFill rotWithShape="1">
          <a:blip r:embed="rId2"/>
          <a:srcRect t="9756" r="-344" b="12195"/>
          <a:stretch/>
        </p:blipFill>
        <p:spPr>
          <a:xfrm>
            <a:off x="3238030" y="108068"/>
            <a:ext cx="8952108" cy="3941887"/>
          </a:xfrm>
          <a:prstGeom prst="rect">
            <a:avLst/>
          </a:prstGeom>
        </p:spPr>
      </p:pic>
    </p:spTree>
    <p:extLst>
      <p:ext uri="{BB962C8B-B14F-4D97-AF65-F5344CB8AC3E}">
        <p14:creationId xmlns:p14="http://schemas.microsoft.com/office/powerpoint/2010/main" val="3950958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F00EA-C690-2A84-13F6-6D334129448D}"/>
              </a:ext>
            </a:extLst>
          </p:cNvPr>
          <p:cNvSpPr>
            <a:spLocks noGrp="1"/>
          </p:cNvSpPr>
          <p:nvPr>
            <p:ph type="title"/>
          </p:nvPr>
        </p:nvSpPr>
        <p:spPr>
          <a:xfrm>
            <a:off x="143854" y="89517"/>
            <a:ext cx="10728322" cy="1477328"/>
          </a:xfrm>
        </p:spPr>
        <p:txBody>
          <a:bodyPr/>
          <a:lstStyle/>
          <a:p>
            <a:r>
              <a:rPr lang="en-US" dirty="0" err="1"/>
              <a:t>ReData</a:t>
            </a:r>
          </a:p>
        </p:txBody>
      </p:sp>
      <p:sp>
        <p:nvSpPr>
          <p:cNvPr id="3" name="Content Placeholder 2">
            <a:extLst>
              <a:ext uri="{FF2B5EF4-FFF2-40B4-BE49-F238E27FC236}">
                <a16:creationId xmlns:a16="http://schemas.microsoft.com/office/drawing/2014/main" id="{D8414950-72CF-4A7D-2E01-6191554E8740}"/>
              </a:ext>
            </a:extLst>
          </p:cNvPr>
          <p:cNvSpPr>
            <a:spLocks noGrp="1"/>
          </p:cNvSpPr>
          <p:nvPr>
            <p:ph idx="1"/>
          </p:nvPr>
        </p:nvSpPr>
        <p:spPr>
          <a:xfrm>
            <a:off x="78805" y="6416649"/>
            <a:ext cx="11369520" cy="393108"/>
          </a:xfrm>
        </p:spPr>
        <p:txBody>
          <a:bodyPr vert="horz" lIns="0" tIns="0" rIns="0" bIns="0" rtlCol="0" anchor="t">
            <a:normAutofit/>
          </a:bodyPr>
          <a:lstStyle/>
          <a:p>
            <a:r>
              <a:rPr lang="en-US" dirty="0">
                <a:ea typeface="+mn-lt"/>
                <a:cs typeface="+mn-lt"/>
              </a:rPr>
              <a:t>https://data.library.arizona.edu/data-management/services/research-data-repository-redata</a:t>
            </a:r>
            <a:endParaRPr lang="en-US"/>
          </a:p>
        </p:txBody>
      </p:sp>
      <p:pic>
        <p:nvPicPr>
          <p:cNvPr id="4" name="Picture 4">
            <a:extLst>
              <a:ext uri="{FF2B5EF4-FFF2-40B4-BE49-F238E27FC236}">
                <a16:creationId xmlns:a16="http://schemas.microsoft.com/office/drawing/2014/main" id="{C00584A5-CC9E-CD20-26AE-1531110B7C45}"/>
              </a:ext>
            </a:extLst>
          </p:cNvPr>
          <p:cNvPicPr>
            <a:picLocks noChangeAspect="1"/>
          </p:cNvPicPr>
          <p:nvPr/>
        </p:nvPicPr>
        <p:blipFill>
          <a:blip r:embed="rId2"/>
          <a:stretch>
            <a:fillRect/>
          </a:stretch>
        </p:blipFill>
        <p:spPr>
          <a:xfrm>
            <a:off x="5016029" y="150564"/>
            <a:ext cx="6769570" cy="2295318"/>
          </a:xfrm>
          <a:prstGeom prst="rect">
            <a:avLst/>
          </a:prstGeom>
        </p:spPr>
      </p:pic>
      <p:sp>
        <p:nvSpPr>
          <p:cNvPr id="5" name="TextBox 4">
            <a:extLst>
              <a:ext uri="{FF2B5EF4-FFF2-40B4-BE49-F238E27FC236}">
                <a16:creationId xmlns:a16="http://schemas.microsoft.com/office/drawing/2014/main" id="{3BA33B8F-53C3-24FF-3679-455ED9A54EAB}"/>
              </a:ext>
            </a:extLst>
          </p:cNvPr>
          <p:cNvSpPr txBox="1"/>
          <p:nvPr/>
        </p:nvSpPr>
        <p:spPr>
          <a:xfrm>
            <a:off x="77140" y="2259659"/>
            <a:ext cx="11247495"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Exceptions &amp; restrictions</a:t>
            </a:r>
          </a:p>
          <a:p>
            <a:r>
              <a:rPr lang="en-US" b="1" dirty="0"/>
              <a:t>You may deposit any kind of research output into </a:t>
            </a:r>
            <a:r>
              <a:rPr lang="en-US" b="1" dirty="0" err="1"/>
              <a:t>ReDATA</a:t>
            </a:r>
            <a:r>
              <a:rPr lang="en-US" b="1" dirty="0"/>
              <a:t> except for:</a:t>
            </a:r>
          </a:p>
          <a:p>
            <a:pPr>
              <a:buChar char="•"/>
            </a:pPr>
            <a:r>
              <a:rPr lang="en-US" b="1" dirty="0"/>
              <a:t>Sensitive, restricted, or legally protected data</a:t>
            </a:r>
            <a:r>
              <a:rPr lang="en-US" dirty="0"/>
              <a:t> including but not limited to HIPAA, FERPA, PII, ITAR, CUI, etc. Our sensitive data </a:t>
            </a:r>
            <a:r>
              <a:rPr lang="en-US" dirty="0">
                <a:hlinkClick r:id="rId3"/>
              </a:rPr>
              <a:t>flyer</a:t>
            </a:r>
            <a:r>
              <a:rPr lang="en-US" dirty="0"/>
              <a:t> contains more information on what types of data can and cannot be published.</a:t>
            </a:r>
          </a:p>
          <a:p>
            <a:pPr>
              <a:buChar char="•"/>
            </a:pPr>
            <a:r>
              <a:rPr lang="en-US" b="1" dirty="0"/>
              <a:t>Deposits consisting solely of standalone manuscripts</a:t>
            </a:r>
            <a:r>
              <a:rPr lang="en-US" dirty="0"/>
              <a:t> (e.g., journal articles, theses/dissertations, reports). These should go in the </a:t>
            </a:r>
            <a:r>
              <a:rPr lang="en-US" dirty="0">
                <a:hlinkClick r:id="rId4"/>
              </a:rPr>
              <a:t>UA Campus Repository</a:t>
            </a:r>
          </a:p>
          <a:p>
            <a:endParaRPr lang="en-US" dirty="0"/>
          </a:p>
          <a:p>
            <a:r>
              <a:rPr lang="en-US" b="1" dirty="0"/>
              <a:t>You may deposit human subjects data as long as:</a:t>
            </a:r>
          </a:p>
          <a:p>
            <a:pPr>
              <a:buChar char="•"/>
            </a:pPr>
            <a:r>
              <a:rPr lang="en-US" dirty="0"/>
              <a:t>All human subjects data have been </a:t>
            </a:r>
            <a:r>
              <a:rPr lang="en-US" b="1" dirty="0"/>
              <a:t>de-identified</a:t>
            </a:r>
          </a:p>
          <a:p>
            <a:pPr>
              <a:buChar char="•"/>
            </a:pPr>
            <a:r>
              <a:rPr lang="en-US" b="1" dirty="0"/>
              <a:t>Consent has been obtained</a:t>
            </a:r>
            <a:r>
              <a:rPr lang="en-US" dirty="0"/>
              <a:t> for making this data publicly available or for use in future research</a:t>
            </a:r>
          </a:p>
          <a:p>
            <a:r>
              <a:rPr lang="en-US" dirty="0"/>
              <a:t>The </a:t>
            </a:r>
            <a:r>
              <a:rPr lang="en-US" dirty="0">
                <a:hlinkClick r:id="rId5"/>
              </a:rPr>
              <a:t>UA Research Data Repository Policies</a:t>
            </a:r>
            <a:r>
              <a:rPr lang="en-US" dirty="0"/>
              <a:t> document contains sample language for IRB purposes under the "De-identified Data Associated With Human Subjects Research" section. After submitting the deposit, the corresponding author (or the authorized depositor) will be asked to confirm adherence to these exceptions and restrictions through the </a:t>
            </a:r>
            <a:r>
              <a:rPr lang="en-US" i="1" dirty="0"/>
              <a:t>Deposit Agreement.</a:t>
            </a:r>
          </a:p>
        </p:txBody>
      </p:sp>
    </p:spTree>
    <p:extLst>
      <p:ext uri="{BB962C8B-B14F-4D97-AF65-F5344CB8AC3E}">
        <p14:creationId xmlns:p14="http://schemas.microsoft.com/office/powerpoint/2010/main" val="2571554864"/>
      </p:ext>
    </p:extLst>
  </p:cSld>
  <p:clrMapOvr>
    <a:masterClrMapping/>
  </p:clrMapOvr>
</p:sld>
</file>

<file path=ppt/theme/theme1.xml><?xml version="1.0" encoding="utf-8"?>
<a:theme xmlns:a="http://schemas.openxmlformats.org/drawingml/2006/main" name="BlobVTI">
  <a:themeElements>
    <a:clrScheme name="Blob V2">
      <a:dk1>
        <a:sysClr val="windowText" lastClr="000000"/>
      </a:dk1>
      <a:lt1>
        <a:sysClr val="window" lastClr="FFFFFF"/>
      </a:lt1>
      <a:dk2>
        <a:srgbClr val="0B2827"/>
      </a:dk2>
      <a:lt2>
        <a:srgbClr val="DAE3E3"/>
      </a:lt2>
      <a:accent1>
        <a:srgbClr val="B495C2"/>
      </a:accent1>
      <a:accent2>
        <a:srgbClr val="767E37"/>
      </a:accent2>
      <a:accent3>
        <a:srgbClr val="8FA3A3"/>
      </a:accent3>
      <a:accent4>
        <a:srgbClr val="CE7F01"/>
      </a:accent4>
      <a:accent5>
        <a:srgbClr val="D15A29"/>
      </a:accent5>
      <a:accent6>
        <a:srgbClr val="B88470"/>
      </a:accent6>
      <a:hlink>
        <a:srgbClr val="B57001"/>
      </a:hlink>
      <a:folHlink>
        <a:srgbClr val="996209"/>
      </a:folHlink>
    </a:clrScheme>
    <a:fontScheme name="Blob">
      <a:majorFont>
        <a:latin typeface="Sagona Book"/>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BlobVTI</vt:lpstr>
      <vt:lpstr>What Does Open Science look-like</vt:lpstr>
      <vt:lpstr>Nicole's Research Area</vt:lpstr>
      <vt:lpstr>Open-Science </vt:lpstr>
      <vt:lpstr>Data Management</vt:lpstr>
      <vt:lpstr>Strengthening The Organization and Reporting of Microbiome Studies (STORMS)</vt:lpstr>
      <vt:lpstr>DbGaP - database of Genotypes and Phenotypes</vt:lpstr>
      <vt:lpstr>Biospecimen Repositories -BEI</vt:lpstr>
      <vt:lpstr>Qiita</vt:lpstr>
      <vt:lpstr>ReData</vt:lpstr>
      <vt:lpstr>Soteria</vt:lpstr>
      <vt:lpstr>UA Open Access Publishing</vt:lpstr>
      <vt:lpstr>Sherpa romeo</vt:lpstr>
      <vt:lpstr>UA Repository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209</cp:revision>
  <dcterms:created xsi:type="dcterms:W3CDTF">2023-01-30T19:10:05Z</dcterms:created>
  <dcterms:modified xsi:type="dcterms:W3CDTF">2023-01-31T17:59:07Z</dcterms:modified>
</cp:coreProperties>
</file>

<file path=docProps/thumbnail.jpeg>
</file>